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s/slide18.xml" ContentType="application/vnd.openxmlformats-officedocument.presentationml.slide+xml"/>
  <Override PartName="/ppt/slides/slide17.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8.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974" r:id="rId2"/>
  </p:sldMasterIdLst>
  <p:notesMasterIdLst>
    <p:notesMasterId r:id="rId21"/>
  </p:notesMasterIdLst>
  <p:handoutMasterIdLst>
    <p:handoutMasterId r:id="rId22"/>
  </p:handoutMasterIdLst>
  <p:sldIdLst>
    <p:sldId id="1150" r:id="rId3"/>
    <p:sldId id="1156" r:id="rId4"/>
    <p:sldId id="1151" r:id="rId5"/>
    <p:sldId id="1142" r:id="rId6"/>
    <p:sldId id="1152" r:id="rId7"/>
    <p:sldId id="1158" r:id="rId8"/>
    <p:sldId id="1161" r:id="rId9"/>
    <p:sldId id="1165" r:id="rId10"/>
    <p:sldId id="1173" r:id="rId11"/>
    <p:sldId id="1172" r:id="rId12"/>
    <p:sldId id="1174" r:id="rId13"/>
    <p:sldId id="1157" r:id="rId14"/>
    <p:sldId id="1153" r:id="rId15"/>
    <p:sldId id="1178" r:id="rId16"/>
    <p:sldId id="1155" r:id="rId17"/>
    <p:sldId id="1176" r:id="rId18"/>
    <p:sldId id="1177" r:id="rId19"/>
    <p:sldId id="1154" r:id="rId20"/>
  </p:sldIdLst>
  <p:sldSz cx="9144000" cy="6858000" type="screen4x3"/>
  <p:notesSz cx="6797675" cy="9926638"/>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Tahoma" charset="0"/>
        <a:ea typeface="ＭＳ Ｐゴシック" charset="0"/>
        <a:cs typeface="ＭＳ Ｐゴシック"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B92DB"/>
    <a:srgbClr val="BACFE8"/>
    <a:srgbClr val="95BEE7"/>
    <a:srgbClr val="6CBCE2"/>
    <a:srgbClr val="618E33"/>
    <a:srgbClr val="495965"/>
    <a:srgbClr val="E10B8C"/>
    <a:srgbClr val="FF0000"/>
    <a:srgbClr val="B3B3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98" autoAdjust="0"/>
    <p:restoredTop sz="85752" autoAdjust="0"/>
  </p:normalViewPr>
  <p:slideViewPr>
    <p:cSldViewPr>
      <p:cViewPr varScale="1">
        <p:scale>
          <a:sx n="98" d="100"/>
          <a:sy n="98" d="100"/>
        </p:scale>
        <p:origin x="18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008"/>
    </p:cViewPr>
  </p:sorterViewPr>
  <p:notesViewPr>
    <p:cSldViewPr>
      <p:cViewPr varScale="1">
        <p:scale>
          <a:sx n="64" d="100"/>
          <a:sy n="64" d="100"/>
        </p:scale>
        <p:origin x="-344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hdr" sz="quarter"/>
          </p:nvPr>
        </p:nvSpPr>
        <p:spPr bwMode="auto">
          <a:xfrm>
            <a:off x="452438" y="330200"/>
            <a:ext cx="4986337" cy="496888"/>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1">
                <a:latin typeface="Times New Roman" pitchFamily="34" charset="0"/>
                <a:ea typeface="+mn-ea"/>
                <a:cs typeface="+mn-cs"/>
              </a:defRPr>
            </a:lvl1pPr>
          </a:lstStyle>
          <a:p>
            <a:pPr>
              <a:defRPr/>
            </a:pPr>
            <a:endParaRPr lang="en-US"/>
          </a:p>
        </p:txBody>
      </p:sp>
      <p:sp>
        <p:nvSpPr>
          <p:cNvPr id="3077" name="Rectangle 5"/>
          <p:cNvSpPr>
            <a:spLocks noGrp="1" noChangeArrowheads="1"/>
          </p:cNvSpPr>
          <p:nvPr>
            <p:ph type="ftr" sz="quarter" idx="2"/>
          </p:nvPr>
        </p:nvSpPr>
        <p:spPr bwMode="auto">
          <a:xfrm>
            <a:off x="452438" y="9264650"/>
            <a:ext cx="3625850" cy="496888"/>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atin typeface="Arial" charset="0"/>
                <a:cs typeface="Arial" charset="0"/>
              </a:defRPr>
            </a:lvl1pPr>
          </a:lstStyle>
          <a:p>
            <a:pPr>
              <a:defRPr/>
            </a:pPr>
            <a:r>
              <a:rPr lang="en-US"/>
              <a:t>ITOPF - Chemical response, August 2004</a:t>
            </a:r>
            <a:endParaRPr lang="en-US" sz="1200">
              <a:latin typeface="Times New Roman" charset="0"/>
            </a:endParaRPr>
          </a:p>
        </p:txBody>
      </p:sp>
      <p:sp>
        <p:nvSpPr>
          <p:cNvPr id="3078" name="Rectangle 6"/>
          <p:cNvSpPr>
            <a:spLocks noGrp="1" noChangeArrowheads="1"/>
          </p:cNvSpPr>
          <p:nvPr>
            <p:ph type="sldNum" sz="quarter" idx="3"/>
          </p:nvPr>
        </p:nvSpPr>
        <p:spPr bwMode="auto">
          <a:xfrm>
            <a:off x="5967413" y="9512300"/>
            <a:ext cx="301625" cy="249238"/>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cs typeface="Arial" charset="0"/>
              </a:defRPr>
            </a:lvl1pPr>
          </a:lstStyle>
          <a:p>
            <a:pPr>
              <a:defRPr/>
            </a:pPr>
            <a:fld id="{8DF30CC5-B925-214B-9F77-BC47520375EA}" type="slidenum">
              <a:rPr lang="en-US"/>
              <a:pPr>
                <a:defRPr/>
              </a:pPr>
              <a:t>‹#›</a:t>
            </a:fld>
            <a:endParaRPr lang="en-US"/>
          </a:p>
        </p:txBody>
      </p:sp>
    </p:spTree>
    <p:extLst>
      <p:ext uri="{BB962C8B-B14F-4D97-AF65-F5344CB8AC3E}">
        <p14:creationId xmlns:p14="http://schemas.microsoft.com/office/powerpoint/2010/main" val="1972201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1" name="Rectangle 3"/>
          <p:cNvSpPr>
            <a:spLocks noGrp="1" noChangeArrowheads="1"/>
          </p:cNvSpPr>
          <p:nvPr>
            <p:ph type="body" sz="quarter" idx="3"/>
          </p:nvPr>
        </p:nvSpPr>
        <p:spPr bwMode="auto">
          <a:xfrm>
            <a:off x="906463" y="4718050"/>
            <a:ext cx="4984750" cy="41783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2069240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107" charset="0"/>
        <a:ea typeface="ＭＳ Ｐゴシック" pitchFamily="-107" charset="-128"/>
        <a:cs typeface="ＭＳ Ｐゴシック" pitchFamily="-107" charset="-128"/>
      </a:defRPr>
    </a:lvl1pPr>
    <a:lvl2pPr marL="534988"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2pPr>
    <a:lvl3pPr marL="1071563"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3pPr>
    <a:lvl4pPr marL="1608138"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4pPr>
    <a:lvl5pPr marL="2144713"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5pPr>
    <a:lvl6pPr marL="2682164" algn="l" defTabSz="536433" rtl="0" eaLnBrk="1" latinLnBrk="0" hangingPunct="1">
      <a:defRPr sz="1400" kern="1200">
        <a:solidFill>
          <a:schemeClr val="tx1"/>
        </a:solidFill>
        <a:latin typeface="+mn-lt"/>
        <a:ea typeface="+mn-ea"/>
        <a:cs typeface="+mn-cs"/>
      </a:defRPr>
    </a:lvl6pPr>
    <a:lvl7pPr marL="3218597" algn="l" defTabSz="536433" rtl="0" eaLnBrk="1" latinLnBrk="0" hangingPunct="1">
      <a:defRPr sz="1400" kern="1200">
        <a:solidFill>
          <a:schemeClr val="tx1"/>
        </a:solidFill>
        <a:latin typeface="+mn-lt"/>
        <a:ea typeface="+mn-ea"/>
        <a:cs typeface="+mn-cs"/>
      </a:defRPr>
    </a:lvl7pPr>
    <a:lvl8pPr marL="3755029" algn="l" defTabSz="536433" rtl="0" eaLnBrk="1" latinLnBrk="0" hangingPunct="1">
      <a:defRPr sz="1400" kern="1200">
        <a:solidFill>
          <a:schemeClr val="tx1"/>
        </a:solidFill>
        <a:latin typeface="+mn-lt"/>
        <a:ea typeface="+mn-ea"/>
        <a:cs typeface="+mn-cs"/>
      </a:defRPr>
    </a:lvl8pPr>
    <a:lvl9pPr marL="4291462" algn="l" defTabSz="53643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21059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p:sp>
      <p:sp>
        <p:nvSpPr>
          <p:cNvPr id="140291" name="Notes Placeholder 2"/>
          <p:cNvSpPr>
            <a:spLocks noGrp="1"/>
          </p:cNvSpPr>
          <p:nvPr>
            <p:ph type="body" idx="1"/>
          </p:nvPr>
        </p:nvSpPr>
        <p:spPr>
          <a:ln/>
          <a:extLst>
            <a:ext uri="{91240B29-F687-4f45-9708-019B960494DF}">
              <a14:hiddenLine xmlns="" xmlns:a14="http://schemas.microsoft.com/office/drawing/2010/main" w="12700" cap="rnd">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a:defRPr/>
            </a:pPr>
            <a:endParaRPr lang="en-GB">
              <a:ea typeface="ＭＳ Ｐゴシック" charset="0"/>
            </a:endParaRPr>
          </a:p>
        </p:txBody>
      </p:sp>
    </p:spTree>
    <p:extLst>
      <p:ext uri="{BB962C8B-B14F-4D97-AF65-F5344CB8AC3E}">
        <p14:creationId xmlns:p14="http://schemas.microsoft.com/office/powerpoint/2010/main" val="364693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4269652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210597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424935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424935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42991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1148800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3514854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4126598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info@imo.org"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0" y="4319899"/>
            <a:ext cx="9144000" cy="1557373"/>
          </a:xfrm>
          <a:prstGeom prst="rect">
            <a:avLst/>
          </a:prstGeom>
          <a:solidFill>
            <a:srgbClr val="495965">
              <a:alpha val="87842"/>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4" name="Rectangle 3"/>
          <p:cNvSpPr>
            <a:spLocks noChangeArrowheads="1"/>
          </p:cNvSpPr>
          <p:nvPr userDrawn="1"/>
        </p:nvSpPr>
        <p:spPr bwMode="auto">
          <a:xfrm>
            <a:off x="0" y="5877984"/>
            <a:ext cx="9144000" cy="980016"/>
          </a:xfrm>
          <a:prstGeom prst="rect">
            <a:avLst/>
          </a:prstGeom>
          <a:solidFill>
            <a:schemeClr val="bg1">
              <a:lumMod val="95000"/>
            </a:schemeClr>
          </a:solidFill>
          <a:ln>
            <a:noFill/>
          </a:ln>
        </p:spPr>
        <p:txBody>
          <a:bodyPr/>
          <a:lstStyle/>
          <a:p>
            <a:pPr>
              <a:defRPr/>
            </a:pPr>
            <a:endParaRPr lang="en-US"/>
          </a:p>
        </p:txBody>
      </p:sp>
      <p:pic>
        <p:nvPicPr>
          <p:cNvPr id="6" name="Picture 7" descr="IMO-logo-rgb.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948488" y="6080710"/>
            <a:ext cx="2045124" cy="588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3" y="6212417"/>
            <a:ext cx="233363" cy="230832"/>
          </a:xfrm>
          <a:prstGeom prst="rect">
            <a:avLst/>
          </a:prstGeom>
          <a:solidFill>
            <a:srgbClr val="495965"/>
          </a:solidFill>
          <a:ln>
            <a:noFill/>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endParaRPr lang="en-US" sz="900">
              <a:solidFill>
                <a:srgbClr val="FFFFFF"/>
              </a:solidFill>
              <a:latin typeface="Arial" charset="0"/>
            </a:endParaRPr>
          </a:p>
        </p:txBody>
      </p:sp>
      <p:sp>
        <p:nvSpPr>
          <p:cNvPr id="14" name="Rectangle 4"/>
          <p:cNvSpPr>
            <a:spLocks noGrp="1" noChangeArrowheads="1"/>
          </p:cNvSpPr>
          <p:nvPr>
            <p:ph type="title"/>
          </p:nvPr>
        </p:nvSpPr>
        <p:spPr bwMode="auto">
          <a:xfrm>
            <a:off x="1187624" y="1484786"/>
            <a:ext cx="5881526" cy="480359"/>
          </a:xfrm>
          <a:prstGeom prst="rect">
            <a:avLst/>
          </a:prstGeom>
          <a:solidFill>
            <a:srgbClr val="4B92DB"/>
          </a:solidFill>
          <a:ln w="9525">
            <a:solidFill>
              <a:srgbClr val="000000">
                <a:alpha val="0"/>
              </a:srgbClr>
            </a:solidFill>
            <a:miter lim="800000"/>
            <a:headEnd/>
            <a:tailEnd/>
          </a:ln>
          <a:effectLst/>
        </p:spPr>
        <p:txBody>
          <a:bodyPr/>
          <a:lstStyle>
            <a:lvl1pPr algn="l">
              <a:defRPr sz="1800">
                <a:solidFill>
                  <a:schemeClr val="bg1"/>
                </a:solidFill>
              </a:defRPr>
            </a:lvl1pPr>
          </a:lstStyle>
          <a:p>
            <a:pPr lvl="0"/>
            <a:r>
              <a:rPr lang="en-GB" dirty="0"/>
              <a:t>Click to edit Master title style</a:t>
            </a:r>
          </a:p>
        </p:txBody>
      </p:sp>
    </p:spTree>
    <p:extLst>
      <p:ext uri="{BB962C8B-B14F-4D97-AF65-F5344CB8AC3E}">
        <p14:creationId xmlns:p14="http://schemas.microsoft.com/office/powerpoint/2010/main" val="1828828858"/>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969896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9217081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9475044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1261621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486526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7272754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Helvetic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2091468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1545735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168275"/>
            <a:ext cx="2232025" cy="5957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168275"/>
            <a:ext cx="6545263" cy="5957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545050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211144" y="1316765"/>
            <a:ext cx="8721725" cy="4509864"/>
          </a:xfrm>
          <a:prstGeom prst="rect">
            <a:avLst/>
          </a:prstGeom>
        </p:spPr>
        <p:txBody>
          <a:bodyPr/>
          <a:lstStyle>
            <a:lvl1pPr>
              <a:defRPr sz="2200">
                <a:solidFill>
                  <a:srgbClr val="495965"/>
                </a:solidFill>
              </a:defRPr>
            </a:lvl1pPr>
            <a:lvl2pPr>
              <a:defRPr sz="2000">
                <a:solidFill>
                  <a:srgbClr val="495965"/>
                </a:solidFill>
              </a:defRPr>
            </a:lvl2pPr>
            <a:lvl3pPr>
              <a:defRPr sz="1800">
                <a:solidFill>
                  <a:srgbClr val="495965"/>
                </a:solidFill>
              </a:defRPr>
            </a:lvl3pPr>
            <a:lvl4pPr>
              <a:defRPr sz="1400">
                <a:solidFill>
                  <a:srgbClr val="495965"/>
                </a:solidFill>
              </a:defRPr>
            </a:lvl4pPr>
            <a:lvl5pPr>
              <a:defRPr sz="1200">
                <a:solidFill>
                  <a:srgbClr val="495965"/>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24pt</a:t>
            </a:r>
            <a:br>
              <a:rPr lang="en-US" dirty="0"/>
            </a:br>
            <a:r>
              <a:rPr lang="en-US" dirty="0"/>
              <a:t>Max 2 lines</a:t>
            </a:r>
            <a:endParaRPr lang="en-GB" dirty="0"/>
          </a:p>
        </p:txBody>
      </p:sp>
      <p:sp>
        <p:nvSpPr>
          <p:cNvPr id="9"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2208134861"/>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8" name="Picture Placeholder 8"/>
          <p:cNvSpPr>
            <a:spLocks noGrp="1"/>
          </p:cNvSpPr>
          <p:nvPr>
            <p:ph type="pic" sz="quarter" idx="13"/>
          </p:nvPr>
        </p:nvSpPr>
        <p:spPr>
          <a:xfrm>
            <a:off x="-508" y="4292652"/>
            <a:ext cx="3045600" cy="1585681"/>
          </a:xfrm>
          <a:prstGeom prst="rect">
            <a:avLst/>
          </a:prstGeom>
          <a:ln>
            <a:noFill/>
          </a:ln>
        </p:spPr>
        <p:txBody>
          <a:bodyPr/>
          <a:lstStyle>
            <a:lvl1pPr marL="61913" indent="0">
              <a:buFontTx/>
              <a:buNone/>
              <a:defRPr sz="1600" baseline="0"/>
            </a:lvl1pPr>
          </a:lstStyle>
          <a:p>
            <a:r>
              <a:rPr lang="en-US"/>
              <a:t>Click icon to add picture</a:t>
            </a:r>
            <a:endParaRPr lang="en-GB"/>
          </a:p>
        </p:txBody>
      </p:sp>
      <p:sp>
        <p:nvSpPr>
          <p:cNvPr id="19" name="Picture Placeholder 8"/>
          <p:cNvSpPr>
            <a:spLocks noGrp="1"/>
          </p:cNvSpPr>
          <p:nvPr>
            <p:ph type="pic" sz="quarter" idx="14" hasCustomPrompt="1"/>
          </p:nvPr>
        </p:nvSpPr>
        <p:spPr>
          <a:xfrm>
            <a:off x="3053073" y="4293098"/>
            <a:ext cx="3045600" cy="1585681"/>
          </a:xfrm>
          <a:prstGeom prst="rect">
            <a:avLst/>
          </a:prstGeom>
          <a:ln>
            <a:noFill/>
          </a:ln>
        </p:spPr>
        <p:txBody>
          <a:bodyPr/>
          <a:lstStyle>
            <a:lvl1pPr marL="61913" indent="0">
              <a:buFontTx/>
              <a:buNone/>
              <a:defRPr sz="1600" baseline="0"/>
            </a:lvl1pPr>
          </a:lstStyle>
          <a:p>
            <a:r>
              <a:rPr lang="en-US"/>
              <a:t>Click icon to add picture</a:t>
            </a:r>
            <a:endParaRPr lang="en-GB"/>
          </a:p>
        </p:txBody>
      </p:sp>
      <p:sp>
        <p:nvSpPr>
          <p:cNvPr id="20" name="Picture Placeholder 8"/>
          <p:cNvSpPr>
            <a:spLocks noGrp="1"/>
          </p:cNvSpPr>
          <p:nvPr>
            <p:ph type="pic" sz="quarter" idx="15"/>
          </p:nvPr>
        </p:nvSpPr>
        <p:spPr>
          <a:xfrm>
            <a:off x="6106654" y="4293098"/>
            <a:ext cx="3045600" cy="1585681"/>
          </a:xfrm>
          <a:prstGeom prst="rect">
            <a:avLst/>
          </a:prstGeom>
          <a:ln>
            <a:noFill/>
          </a:ln>
        </p:spPr>
        <p:txBody>
          <a:bodyPr/>
          <a:lstStyle>
            <a:lvl1pPr marL="61913" indent="0">
              <a:buFontTx/>
              <a:buNone/>
              <a:defRPr sz="1600"/>
            </a:lvl1pPr>
          </a:lstStyle>
          <a:p>
            <a:r>
              <a:rPr lang="en-US"/>
              <a:t>Click icon to add picture</a:t>
            </a:r>
            <a:endParaRPr lang="en-GB"/>
          </a:p>
        </p:txBody>
      </p:sp>
      <p:sp>
        <p:nvSpPr>
          <p:cNvPr id="21" name="Content Placeholder 2"/>
          <p:cNvSpPr>
            <a:spLocks noGrp="1"/>
          </p:cNvSpPr>
          <p:nvPr>
            <p:ph idx="1"/>
          </p:nvPr>
        </p:nvSpPr>
        <p:spPr>
          <a:xfrm>
            <a:off x="211144" y="1316767"/>
            <a:ext cx="8721725" cy="2784309"/>
          </a:xfrm>
          <a:prstGeom prst="rect">
            <a:avLst/>
          </a:prstGeom>
        </p:spPr>
        <p:txBody>
          <a:bodyPr/>
          <a:lstStyle>
            <a:lvl1pPr>
              <a:defRPr sz="2200">
                <a:solidFill>
                  <a:srgbClr val="495965"/>
                </a:solidFill>
              </a:defRPr>
            </a:lvl1pPr>
            <a:lvl2pPr>
              <a:defRPr sz="2000">
                <a:solidFill>
                  <a:srgbClr val="495965"/>
                </a:solidFill>
              </a:defRPr>
            </a:lvl2pPr>
            <a:lvl3pPr>
              <a:defRPr sz="1800">
                <a:solidFill>
                  <a:srgbClr val="495965"/>
                </a:solidFill>
              </a:defRPr>
            </a:lvl3pPr>
            <a:lvl4pPr>
              <a:defRPr sz="1400">
                <a:solidFill>
                  <a:srgbClr val="495965"/>
                </a:solidFill>
              </a:defRPr>
            </a:lvl4pPr>
            <a:lvl5pPr>
              <a:defRPr sz="1200">
                <a:solidFill>
                  <a:srgbClr val="495965"/>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22" name="Straight Connector 21"/>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23"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20pt</a:t>
            </a:r>
            <a:br>
              <a:rPr lang="en-US" dirty="0"/>
            </a:br>
            <a:r>
              <a:rPr lang="en-US" dirty="0"/>
              <a:t>Max 2 lines</a:t>
            </a:r>
            <a:endParaRPr lang="en-GB" dirty="0"/>
          </a:p>
        </p:txBody>
      </p:sp>
      <p:sp>
        <p:nvSpPr>
          <p:cNvPr id="24"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1052742387"/>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0993EA2E-4502-0A45-82C9-772EAEF25012}" type="slidenum">
              <a:rPr lang="en-GB"/>
              <a:pPr>
                <a:defRPr/>
              </a:pPr>
              <a:t>‹#›</a:t>
            </a:fld>
            <a:endParaRPr lang="en-GB"/>
          </a:p>
        </p:txBody>
      </p:sp>
    </p:spTree>
    <p:extLst>
      <p:ext uri="{BB962C8B-B14F-4D97-AF65-F5344CB8AC3E}">
        <p14:creationId xmlns:p14="http://schemas.microsoft.com/office/powerpoint/2010/main" val="3009547201"/>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Chart Placeholder 2"/>
          <p:cNvSpPr>
            <a:spLocks noGrp="1"/>
          </p:cNvSpPr>
          <p:nvPr>
            <p:ph type="chart" idx="1"/>
          </p:nvPr>
        </p:nvSpPr>
        <p:spPr>
          <a:xfrm>
            <a:off x="179512" y="1316765"/>
            <a:ext cx="8784976" cy="4525963"/>
          </a:xfrm>
          <a:prstGeom prst="rect">
            <a:avLst/>
          </a:prstGeom>
        </p:spPr>
        <p:txBody>
          <a:bodyPr/>
          <a:lstStyle>
            <a:lvl1pPr marL="61913" indent="0">
              <a:buFontTx/>
              <a:buNone/>
              <a:defRPr sz="2000" baseline="0"/>
            </a:lvl1pPr>
          </a:lstStyle>
          <a:p>
            <a:pPr lvl="0"/>
            <a:endParaRPr lang="en-US" noProof="0"/>
          </a:p>
        </p:txBody>
      </p:sp>
      <p:sp>
        <p:nvSpPr>
          <p:cNvPr id="5"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cxnSp>
        <p:nvCxnSpPr>
          <p:cNvPr id="6" name="Straight Connector 5"/>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24pt</a:t>
            </a:r>
            <a:br>
              <a:rPr lang="en-US" dirty="0"/>
            </a:br>
            <a:r>
              <a:rPr lang="en-US" dirty="0"/>
              <a:t>Max 2 lines</a:t>
            </a:r>
            <a:endParaRPr lang="en-GB" dirty="0"/>
          </a:p>
        </p:txBody>
      </p:sp>
    </p:spTree>
    <p:extLst>
      <p:ext uri="{BB962C8B-B14F-4D97-AF65-F5344CB8AC3E}">
        <p14:creationId xmlns:p14="http://schemas.microsoft.com/office/powerpoint/2010/main" val="2041414894"/>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a:lvl1pPr>
          </a:lstStyle>
          <a:p>
            <a:r>
              <a:rPr lang="en-US" dirty="0"/>
              <a:t>Comment in here – 20pt</a:t>
            </a:r>
            <a:br>
              <a:rPr lang="en-US" dirty="0"/>
            </a:br>
            <a:r>
              <a:rPr lang="en-US" dirty="0"/>
              <a:t>Max 2 lines</a:t>
            </a:r>
            <a:endParaRPr lang="en-GB" dirty="0"/>
          </a:p>
        </p:txBody>
      </p:sp>
      <p:cxnSp>
        <p:nvCxnSpPr>
          <p:cNvPr id="7" name="Straight Connector 6"/>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0"/>
          </p:nvPr>
        </p:nvSpPr>
        <p:spPr>
          <a:xfrm>
            <a:off x="4753365" y="1841781"/>
            <a:ext cx="4204196" cy="4083496"/>
          </a:xfrm>
          <a:prstGeom prst="rect">
            <a:avLst/>
          </a:prstGeom>
        </p:spPr>
        <p:txBody>
          <a:bodyPr lIns="77925" tIns="38963" rIns="77925" bIns="38963"/>
          <a:lstStyle>
            <a:lvl1pPr marL="342900" indent="-342900">
              <a:spcBef>
                <a:spcPts val="1364"/>
              </a:spcBef>
              <a:buClr>
                <a:srgbClr val="4B92DB"/>
              </a:buClr>
              <a:buSzPct val="90000"/>
              <a:buFont typeface="+mj-lt"/>
              <a:buAutoNum type="arabicPeriod"/>
              <a:defRPr sz="1400">
                <a:solidFill>
                  <a:srgbClr val="495965"/>
                </a:solidFill>
              </a:defRPr>
            </a:lvl1pPr>
            <a:lvl2pPr marL="572887" indent="-342900">
              <a:buClr>
                <a:srgbClr val="4B92DB"/>
              </a:buClr>
              <a:buSzPct val="90000"/>
              <a:buFont typeface="+mj-lt"/>
              <a:buAutoNum type="arabicPeriod"/>
              <a:defRPr sz="1300">
                <a:solidFill>
                  <a:srgbClr val="495965"/>
                </a:solidFill>
              </a:defRPr>
            </a:lvl2pPr>
            <a:lvl3pPr marL="845543" indent="-307101">
              <a:buClr>
                <a:srgbClr val="4B92DB"/>
              </a:buClr>
              <a:buSzPct val="90000"/>
              <a:buFont typeface="+mj-lt"/>
              <a:buAutoNum type="arabicPeriod"/>
              <a:defRPr sz="1200">
                <a:solidFill>
                  <a:srgbClr val="495965"/>
                </a:solidFill>
              </a:defRPr>
            </a:lvl3pPr>
            <a:lvl4pPr marL="1141820" indent="-296278">
              <a:buClr>
                <a:srgbClr val="4B92DB"/>
              </a:buClr>
              <a:buSzPct val="90000"/>
              <a:buFont typeface="+mj-lt"/>
              <a:buAutoNum type="arabicPeriod"/>
              <a:defRPr sz="1100">
                <a:solidFill>
                  <a:srgbClr val="495965"/>
                </a:solidFill>
              </a:defRPr>
            </a:lvl4pPr>
            <a:lvl5pPr marL="1448922" indent="-307101">
              <a:buClr>
                <a:srgbClr val="4B92DB"/>
              </a:buClr>
              <a:buSzPct val="90000"/>
              <a:buFont typeface="+mj-lt"/>
              <a:buAutoNum type="arabicPeriod"/>
              <a:defRPr sz="1000">
                <a:solidFill>
                  <a:srgbClr val="4959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9" name="Straight Connector 8"/>
          <p:cNvCxnSpPr/>
          <p:nvPr userDrawn="1"/>
        </p:nvCxnSpPr>
        <p:spPr>
          <a:xfrm>
            <a:off x="4565073" y="1313729"/>
            <a:ext cx="0" cy="4611551"/>
          </a:xfrm>
          <a:prstGeom prst="line">
            <a:avLst/>
          </a:prstGeom>
          <a:ln w="9525">
            <a:solidFill>
              <a:srgbClr val="495965">
                <a:alpha val="50000"/>
              </a:srgbClr>
            </a:solidFill>
          </a:ln>
        </p:spPr>
        <p:style>
          <a:lnRef idx="1">
            <a:schemeClr val="accent1"/>
          </a:lnRef>
          <a:fillRef idx="0">
            <a:schemeClr val="accent1"/>
          </a:fillRef>
          <a:effectRef idx="0">
            <a:schemeClr val="accent1"/>
          </a:effectRef>
          <a:fontRef idx="minor">
            <a:schemeClr val="tx1"/>
          </a:fontRef>
        </p:style>
      </p:cxnSp>
      <p:sp>
        <p:nvSpPr>
          <p:cNvPr id="10" name="Slide Number Placeholder 6"/>
          <p:cNvSpPr>
            <a:spLocks noGrp="1"/>
          </p:cNvSpPr>
          <p:nvPr>
            <p:ph type="sldNum" sz="quarter" idx="12"/>
          </p:nvPr>
        </p:nvSpPr>
        <p:spPr>
          <a:xfrm>
            <a:off x="8723280" y="7397294"/>
            <a:ext cx="257808" cy="123111"/>
          </a:xfrm>
          <a:prstGeom prst="rect">
            <a:avLst/>
          </a:prstGeom>
        </p:spPr>
        <p:txBody>
          <a:bodyPr lIns="0" tIns="0" rIns="0" bIns="0" anchor="t"/>
          <a:lstStyle>
            <a:lvl1pPr algn="ctr">
              <a:defRPr sz="600">
                <a:solidFill>
                  <a:schemeClr val="tx2"/>
                </a:solidFill>
                <a:latin typeface="Arial" pitchFamily="34" charset="0"/>
                <a:cs typeface="Arial" pitchFamily="34" charset="0"/>
              </a:defRPr>
            </a:lvl1pPr>
          </a:lstStyle>
          <a:p>
            <a:pPr algn="r"/>
            <a:fld id="{F166DF65-0726-4B8B-9178-752AB6C3056F}" type="slidenum">
              <a:rPr lang="en-GB" smtClean="0"/>
              <a:pPr algn="r"/>
              <a:t>‹#›</a:t>
            </a:fld>
            <a:endParaRPr lang="en-GB"/>
          </a:p>
        </p:txBody>
      </p:sp>
      <p:sp>
        <p:nvSpPr>
          <p:cNvPr id="11" name="Text Placeholder 18"/>
          <p:cNvSpPr>
            <a:spLocks noGrp="1"/>
          </p:cNvSpPr>
          <p:nvPr>
            <p:ph type="body" sz="quarter" idx="15" hasCustomPrompt="1"/>
          </p:nvPr>
        </p:nvSpPr>
        <p:spPr>
          <a:xfrm>
            <a:off x="187325" y="1259420"/>
            <a:ext cx="4204800" cy="436033"/>
          </a:xfrm>
          <a:prstGeom prst="rect">
            <a:avLst/>
          </a:prstGeom>
        </p:spPr>
        <p:txBody>
          <a:bodyPr/>
          <a:lstStyle>
            <a:lvl1pPr marL="0" indent="0">
              <a:spcBef>
                <a:spcPts val="0"/>
              </a:spcBef>
              <a:buFont typeface="Arial" pitchFamily="34" charset="0"/>
              <a:buNone/>
              <a:defRPr lang="en-GB" sz="1600" kern="1200" noProof="0" dirty="0" smtClean="0">
                <a:solidFill>
                  <a:srgbClr val="4B92DB"/>
                </a:solidFill>
                <a:latin typeface="Arial" pitchFamily="34" charset="0"/>
                <a:ea typeface="+mn-ea"/>
                <a:cs typeface="Arial" pitchFamily="34" charset="0"/>
              </a:defRPr>
            </a:lvl1pPr>
          </a:lstStyle>
          <a:p>
            <a:pPr lvl="0"/>
            <a:r>
              <a:rPr lang="en-US" dirty="0"/>
              <a:t>Click for heading</a:t>
            </a:r>
            <a:endParaRPr lang="en-GB" dirty="0"/>
          </a:p>
        </p:txBody>
      </p:sp>
      <p:sp>
        <p:nvSpPr>
          <p:cNvPr id="12" name="Text Placeholder 20"/>
          <p:cNvSpPr>
            <a:spLocks noGrp="1"/>
          </p:cNvSpPr>
          <p:nvPr>
            <p:ph type="body" sz="quarter" idx="16" hasCustomPrompt="1"/>
          </p:nvPr>
        </p:nvSpPr>
        <p:spPr>
          <a:xfrm>
            <a:off x="4745093" y="1259417"/>
            <a:ext cx="4204800" cy="436800"/>
          </a:xfrm>
          <a:prstGeom prst="rect">
            <a:avLst/>
          </a:prstGeom>
        </p:spPr>
        <p:txBody>
          <a:bodyPr/>
          <a:lstStyle>
            <a:lvl1pPr marL="0" indent="0">
              <a:spcBef>
                <a:spcPts val="0"/>
              </a:spcBef>
              <a:buNone/>
              <a:defRPr lang="en-GB" sz="1600" kern="1200" noProof="0" dirty="0" smtClean="0">
                <a:solidFill>
                  <a:srgbClr val="4B92DB"/>
                </a:solidFill>
                <a:latin typeface="Arial" pitchFamily="34" charset="0"/>
                <a:ea typeface="+mn-ea"/>
                <a:cs typeface="Arial" pitchFamily="34" charset="0"/>
              </a:defRPr>
            </a:lvl1pPr>
          </a:lstStyle>
          <a:p>
            <a:pPr marL="229987" lvl="0" indent="-229987" algn="l" defTabSz="779252" rtl="0" eaLnBrk="1" latinLnBrk="0" hangingPunct="1">
              <a:spcBef>
                <a:spcPts val="767"/>
              </a:spcBef>
              <a:buClr>
                <a:schemeClr val="accent2">
                  <a:lumMod val="75000"/>
                </a:schemeClr>
              </a:buClr>
              <a:buSzPct val="130000"/>
              <a:buFont typeface="Arial" pitchFamily="34" charset="0"/>
              <a:buNone/>
            </a:pPr>
            <a:r>
              <a:rPr lang="en-US" dirty="0"/>
              <a:t>Click for heading</a:t>
            </a:r>
            <a:endParaRPr lang="en-GB" dirty="0"/>
          </a:p>
        </p:txBody>
      </p:sp>
      <p:sp>
        <p:nvSpPr>
          <p:cNvPr id="13" name="Content Placeholder 2"/>
          <p:cNvSpPr>
            <a:spLocks noGrp="1"/>
          </p:cNvSpPr>
          <p:nvPr>
            <p:ph idx="17"/>
          </p:nvPr>
        </p:nvSpPr>
        <p:spPr>
          <a:xfrm>
            <a:off x="179512" y="1841781"/>
            <a:ext cx="4204196" cy="4083496"/>
          </a:xfrm>
          <a:prstGeom prst="rect">
            <a:avLst/>
          </a:prstGeom>
        </p:spPr>
        <p:txBody>
          <a:bodyPr lIns="77925" tIns="38963" rIns="77925" bIns="38963"/>
          <a:lstStyle>
            <a:lvl1pPr marL="342900" indent="-342900">
              <a:spcBef>
                <a:spcPts val="1364"/>
              </a:spcBef>
              <a:buClr>
                <a:srgbClr val="4B92DB"/>
              </a:buClr>
              <a:buSzPct val="90000"/>
              <a:buFont typeface="+mj-lt"/>
              <a:buAutoNum type="arabicPeriod"/>
              <a:defRPr sz="1400">
                <a:solidFill>
                  <a:srgbClr val="495965"/>
                </a:solidFill>
              </a:defRPr>
            </a:lvl1pPr>
            <a:lvl2pPr marL="572887" indent="-342900">
              <a:buClr>
                <a:srgbClr val="4B92DB"/>
              </a:buClr>
              <a:buSzPct val="90000"/>
              <a:buFont typeface="+mj-lt"/>
              <a:buAutoNum type="arabicPeriod"/>
              <a:defRPr sz="1300">
                <a:solidFill>
                  <a:srgbClr val="495965"/>
                </a:solidFill>
              </a:defRPr>
            </a:lvl2pPr>
            <a:lvl3pPr marL="845543" indent="-307101">
              <a:buClr>
                <a:srgbClr val="4B92DB"/>
              </a:buClr>
              <a:buSzPct val="90000"/>
              <a:buFont typeface="+mj-lt"/>
              <a:buAutoNum type="arabicPeriod"/>
              <a:defRPr sz="1200">
                <a:solidFill>
                  <a:srgbClr val="495965"/>
                </a:solidFill>
              </a:defRPr>
            </a:lvl3pPr>
            <a:lvl4pPr marL="1141820" indent="-296278">
              <a:buClr>
                <a:srgbClr val="4B92DB"/>
              </a:buClr>
              <a:buSzPct val="90000"/>
              <a:buFont typeface="+mj-lt"/>
              <a:buAutoNum type="arabicPeriod"/>
              <a:defRPr sz="1100">
                <a:solidFill>
                  <a:srgbClr val="495965"/>
                </a:solidFill>
              </a:defRPr>
            </a:lvl4pPr>
            <a:lvl5pPr marL="1448922" indent="-307101">
              <a:buClr>
                <a:srgbClr val="4B92DB"/>
              </a:buClr>
              <a:buSzPct val="90000"/>
              <a:buFont typeface="+mj-lt"/>
              <a:buAutoNum type="arabicPeriod"/>
              <a:defRPr sz="1000">
                <a:solidFill>
                  <a:srgbClr val="4959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3259418700"/>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lvl1pPr>
              <a:defRPr/>
            </a:lvl1pPr>
          </a:lstStyle>
          <a:p>
            <a:pPr>
              <a:defRPr/>
            </a:pPr>
            <a:fld id="{CF2B43B1-1DD2-C846-8FA3-E4E874D6FD44}" type="slidenum">
              <a:rPr lang="en-GB"/>
              <a:pPr>
                <a:defRPr/>
              </a:pPr>
              <a:t>‹#›</a:t>
            </a:fld>
            <a:endParaRPr lang="en-GB"/>
          </a:p>
        </p:txBody>
      </p:sp>
      <p:sp>
        <p:nvSpPr>
          <p:cNvPr id="7" name="TextBox 6"/>
          <p:cNvSpPr txBox="1"/>
          <p:nvPr userDrawn="1"/>
        </p:nvSpPr>
        <p:spPr>
          <a:xfrm>
            <a:off x="2627787" y="2035585"/>
            <a:ext cx="3052157" cy="817351"/>
          </a:xfrm>
          <a:prstGeom prst="rect">
            <a:avLst/>
          </a:prstGeom>
          <a:noFill/>
        </p:spPr>
        <p:txBody>
          <a:bodyPr wrap="square" lIns="77925" tIns="38963" rIns="77925" bIns="38963" rtlCol="0">
            <a:spAutoFit/>
          </a:bodyPr>
          <a:lstStyle/>
          <a:p>
            <a:r>
              <a:rPr lang="en-GB" sz="1200">
                <a:solidFill>
                  <a:srgbClr val="495965"/>
                </a:solidFill>
                <a:latin typeface="Arial" pitchFamily="34" charset="0"/>
                <a:cs typeface="Arial" pitchFamily="34" charset="0"/>
              </a:rPr>
              <a:t>4 Albert Embankment</a:t>
            </a:r>
          </a:p>
          <a:p>
            <a:r>
              <a:rPr lang="en-GB" sz="1200">
                <a:solidFill>
                  <a:srgbClr val="495965"/>
                </a:solidFill>
                <a:latin typeface="Arial" pitchFamily="34" charset="0"/>
                <a:cs typeface="Arial" pitchFamily="34" charset="0"/>
              </a:rPr>
              <a:t>London</a:t>
            </a:r>
          </a:p>
          <a:p>
            <a:r>
              <a:rPr lang="en-GB" sz="1200">
                <a:solidFill>
                  <a:srgbClr val="495965"/>
                </a:solidFill>
                <a:latin typeface="Arial" pitchFamily="34" charset="0"/>
                <a:cs typeface="Arial" pitchFamily="34" charset="0"/>
              </a:rPr>
              <a:t>SE1 7SR</a:t>
            </a:r>
          </a:p>
          <a:p>
            <a:r>
              <a:rPr lang="en-GB" sz="1200">
                <a:solidFill>
                  <a:srgbClr val="495965"/>
                </a:solidFill>
                <a:latin typeface="Arial" pitchFamily="34" charset="0"/>
                <a:cs typeface="Arial" pitchFamily="34" charset="0"/>
              </a:rPr>
              <a:t>United Kingdom</a:t>
            </a:r>
            <a:endParaRPr lang="en-GB" sz="1200" b="1">
              <a:solidFill>
                <a:srgbClr val="4B92DB"/>
              </a:solidFill>
              <a:latin typeface="Arial" pitchFamily="34" charset="0"/>
              <a:cs typeface="Arial" pitchFamily="34" charset="0"/>
            </a:endParaRPr>
          </a:p>
        </p:txBody>
      </p:sp>
      <p:sp>
        <p:nvSpPr>
          <p:cNvPr id="8" name="TextBox 7"/>
          <p:cNvSpPr txBox="1"/>
          <p:nvPr userDrawn="1"/>
        </p:nvSpPr>
        <p:spPr>
          <a:xfrm>
            <a:off x="4427987" y="2035585"/>
            <a:ext cx="3052157" cy="817351"/>
          </a:xfrm>
          <a:prstGeom prst="rect">
            <a:avLst/>
          </a:prstGeom>
          <a:noFill/>
        </p:spPr>
        <p:txBody>
          <a:bodyPr wrap="square" lIns="77925" tIns="38963" rIns="77925" bIns="38963" rtlCol="0">
            <a:spAutoFit/>
          </a:bodyPr>
          <a:lstStyle/>
          <a:p>
            <a:r>
              <a:rPr lang="en-GB" sz="1200">
                <a:solidFill>
                  <a:srgbClr val="4B92DB"/>
                </a:solidFill>
                <a:latin typeface="Arial" pitchFamily="34" charset="0"/>
                <a:cs typeface="Arial" pitchFamily="34" charset="0"/>
              </a:rPr>
              <a:t>Tel:  </a:t>
            </a:r>
            <a:r>
              <a:rPr lang="en-GB" sz="1200">
                <a:solidFill>
                  <a:srgbClr val="495965"/>
                </a:solidFill>
                <a:latin typeface="Arial" pitchFamily="34" charset="0"/>
                <a:cs typeface="Arial" pitchFamily="34" charset="0"/>
              </a:rPr>
              <a:t>+44 (0)20 7735 7611</a:t>
            </a:r>
          </a:p>
          <a:p>
            <a:r>
              <a:rPr lang="en-GB" sz="1200">
                <a:solidFill>
                  <a:srgbClr val="4B92DB"/>
                </a:solidFill>
                <a:latin typeface="Arial" pitchFamily="34" charset="0"/>
                <a:cs typeface="Arial" pitchFamily="34" charset="0"/>
              </a:rPr>
              <a:t>Fax: </a:t>
            </a:r>
            <a:r>
              <a:rPr lang="en-GB" sz="1200">
                <a:solidFill>
                  <a:srgbClr val="495965"/>
                </a:solidFill>
                <a:latin typeface="Arial" pitchFamily="34" charset="0"/>
                <a:cs typeface="Arial" pitchFamily="34" charset="0"/>
              </a:rPr>
              <a:t>+44 (0)20 7587 3210</a:t>
            </a:r>
            <a:endParaRPr lang="en-GB" sz="1200" b="1">
              <a:solidFill>
                <a:srgbClr val="495965"/>
              </a:solidFill>
              <a:latin typeface="Arial" pitchFamily="34" charset="0"/>
              <a:cs typeface="Arial" pitchFamily="34" charset="0"/>
            </a:endParaRPr>
          </a:p>
          <a:p>
            <a:r>
              <a:rPr lang="en-GB" sz="1200">
                <a:solidFill>
                  <a:srgbClr val="4B92DB"/>
                </a:solidFill>
                <a:latin typeface="Arial" pitchFamily="34" charset="0"/>
                <a:cs typeface="Arial" pitchFamily="34" charset="0"/>
              </a:rPr>
              <a:t>Email: </a:t>
            </a:r>
            <a:r>
              <a:rPr lang="en-GB" sz="1200">
                <a:solidFill>
                  <a:srgbClr val="495965"/>
                </a:solidFill>
                <a:latin typeface="Arial" pitchFamily="34" charset="0"/>
                <a:cs typeface="Arial" pitchFamily="34" charset="0"/>
                <a:hlinkClick r:id="rId2"/>
              </a:rPr>
              <a:t>info@imo.org</a:t>
            </a:r>
            <a:endParaRPr lang="en-GB" sz="1200">
              <a:solidFill>
                <a:srgbClr val="495965"/>
              </a:solidFill>
              <a:latin typeface="Arial" pitchFamily="34" charset="0"/>
              <a:cs typeface="Arial" pitchFamily="34" charset="0"/>
            </a:endParaRPr>
          </a:p>
          <a:p>
            <a:endParaRPr lang="en-GB" sz="1200">
              <a:solidFill>
                <a:srgbClr val="495965"/>
              </a:solidFill>
              <a:latin typeface="Arial" pitchFamily="34" charset="0"/>
              <a:cs typeface="Arial" pitchFamily="34" charset="0"/>
            </a:endParaRPr>
          </a:p>
        </p:txBody>
      </p:sp>
      <p:sp>
        <p:nvSpPr>
          <p:cNvPr id="9" name="TextBox 8"/>
          <p:cNvSpPr txBox="1"/>
          <p:nvPr userDrawn="1"/>
        </p:nvSpPr>
        <p:spPr>
          <a:xfrm>
            <a:off x="2627784" y="1493203"/>
            <a:ext cx="3888432" cy="324908"/>
          </a:xfrm>
          <a:prstGeom prst="rect">
            <a:avLst/>
          </a:prstGeom>
          <a:noFill/>
        </p:spPr>
        <p:txBody>
          <a:bodyPr wrap="square" lIns="77925" tIns="38963" rIns="77925" bIns="38963" rtlCol="0">
            <a:spAutoFit/>
          </a:bodyPr>
          <a:lstStyle/>
          <a:p>
            <a:r>
              <a:rPr lang="en-GB" sz="1600" b="1">
                <a:solidFill>
                  <a:srgbClr val="495965"/>
                </a:solidFill>
                <a:latin typeface="Arial" pitchFamily="34" charset="0"/>
                <a:cs typeface="Arial" pitchFamily="34" charset="0"/>
              </a:rPr>
              <a:t>International Maritime Organization</a:t>
            </a:r>
            <a:endParaRPr lang="en-GB" sz="1600" b="1">
              <a:solidFill>
                <a:srgbClr val="4B92DB"/>
              </a:solidFill>
              <a:latin typeface="Arial" pitchFamily="34" charset="0"/>
              <a:cs typeface="Arial" pitchFamily="34" charset="0"/>
            </a:endParaRPr>
          </a:p>
        </p:txBody>
      </p:sp>
      <p:cxnSp>
        <p:nvCxnSpPr>
          <p:cNvPr id="10" name="Straight Connector 9"/>
          <p:cNvCxnSpPr/>
          <p:nvPr userDrawn="1"/>
        </p:nvCxnSpPr>
        <p:spPr>
          <a:xfrm>
            <a:off x="2699792" y="1973256"/>
            <a:ext cx="3600400" cy="0"/>
          </a:xfrm>
          <a:prstGeom prst="line">
            <a:avLst/>
          </a:prstGeom>
          <a:ln w="3175">
            <a:solidFill>
              <a:srgbClr val="4B92DB">
                <a:alpha val="31000"/>
              </a:srgbClr>
            </a:solidFill>
          </a:ln>
        </p:spPr>
        <p:style>
          <a:lnRef idx="1">
            <a:schemeClr val="accent2"/>
          </a:lnRef>
          <a:fillRef idx="0">
            <a:schemeClr val="accent2"/>
          </a:fillRef>
          <a:effectRef idx="0">
            <a:schemeClr val="accent2"/>
          </a:effectRef>
          <a:fontRef idx="minor">
            <a:schemeClr val="tx1"/>
          </a:fontRef>
        </p:style>
      </p:cxnSp>
      <p:pic>
        <p:nvPicPr>
          <p:cNvPr id="15" name="Content Placeholder 10" descr="social-media.png"/>
          <p:cNvPicPr>
            <a:picLocks noChangeAspect="1"/>
          </p:cNvPicPr>
          <p:nvPr userDrawn="1"/>
        </p:nvPicPr>
        <p:blipFill>
          <a:blip r:embed="rId3" cstate="email">
            <a:extLst>
              <a:ext uri="{28A0092B-C50C-407E-A947-70E740481C1C}">
                <a14:useLocalDpi xmlns:a14="http://schemas.microsoft.com/office/drawing/2010/main"/>
              </a:ext>
            </a:extLst>
          </a:blip>
          <a:srcRect t="-14255" b="-14255"/>
          <a:stretch>
            <a:fillRect/>
          </a:stretch>
        </p:blipFill>
        <p:spPr bwMode="auto">
          <a:xfrm>
            <a:off x="2195736" y="2924944"/>
            <a:ext cx="5112568" cy="20470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pic>
    </p:spTree>
    <p:extLst>
      <p:ext uri="{BB962C8B-B14F-4D97-AF65-F5344CB8AC3E}">
        <p14:creationId xmlns:p14="http://schemas.microsoft.com/office/powerpoint/2010/main" val="1355883791"/>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89914551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232897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4.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95965">
            <a:alpha val="10196"/>
          </a:srgbClr>
        </a:solidFill>
        <a:effectLst/>
      </p:bgPr>
    </p:bg>
    <p:spTree>
      <p:nvGrpSpPr>
        <p:cNvPr id="1" name=""/>
        <p:cNvGrpSpPr/>
        <p:nvPr/>
      </p:nvGrpSpPr>
      <p:grpSpPr>
        <a:xfrm>
          <a:off x="0" y="0"/>
          <a:ext cx="0" cy="0"/>
          <a:chOff x="0" y="0"/>
          <a:chExt cx="0" cy="0"/>
        </a:xfrm>
      </p:grpSpPr>
      <p:sp>
        <p:nvSpPr>
          <p:cNvPr id="1026" name="Rectangle 5"/>
          <p:cNvSpPr>
            <a:spLocks noChangeArrowheads="1"/>
          </p:cNvSpPr>
          <p:nvPr userDrawn="1"/>
        </p:nvSpPr>
        <p:spPr bwMode="auto">
          <a:xfrm>
            <a:off x="0" y="6165852"/>
            <a:ext cx="9144000" cy="692149"/>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1688584" name="Rectangle 8"/>
          <p:cNvSpPr>
            <a:spLocks noGrp="1" noChangeArrowheads="1"/>
          </p:cNvSpPr>
          <p:nvPr>
            <p:ph type="sldNum" sz="quarter" idx="4"/>
          </p:nvPr>
        </p:nvSpPr>
        <p:spPr bwMode="auto">
          <a:xfrm>
            <a:off x="4219575" y="6481235"/>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lvl1pPr algn="ctr">
              <a:defRPr sz="900">
                <a:solidFill>
                  <a:srgbClr val="4B92DB"/>
                </a:solidFill>
                <a:latin typeface="Arial" charset="0"/>
                <a:cs typeface="Arial" charset="0"/>
              </a:defRPr>
            </a:lvl1pPr>
          </a:lstStyle>
          <a:p>
            <a:pPr>
              <a:defRPr/>
            </a:pPr>
            <a:fld id="{6EA31643-05E5-EE40-8A56-C66CE6241529}" type="slidenum">
              <a:rPr lang="en-GB"/>
              <a:pPr>
                <a:defRPr/>
              </a:pPr>
              <a:t>‹#›</a:t>
            </a:fld>
            <a:endParaRPr lang="en-GB"/>
          </a:p>
        </p:txBody>
      </p:sp>
      <p:pic>
        <p:nvPicPr>
          <p:cNvPr id="1030" name="Picture 6" descr="IMO-logo-rgb.png"/>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7480300" y="6293663"/>
            <a:ext cx="1555446" cy="4477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8"/>
          <p:cNvSpPr txBox="1">
            <a:spLocks noChangeArrowheads="1"/>
          </p:cNvSpPr>
          <p:nvPr userDrawn="1"/>
        </p:nvSpPr>
        <p:spPr bwMode="auto">
          <a:xfrm>
            <a:off x="3" y="6360584"/>
            <a:ext cx="233363" cy="230832"/>
          </a:xfrm>
          <a:prstGeom prst="rect">
            <a:avLst/>
          </a:prstGeom>
          <a:solidFill>
            <a:srgbClr val="495965"/>
          </a:solidFill>
          <a:ln>
            <a:noFill/>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endParaRPr lang="en-US" sz="900">
              <a:solidFill>
                <a:srgbClr val="FFFFFF"/>
              </a:solidFill>
              <a:latin typeface="Arial" charset="0"/>
            </a:endParaRPr>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58" r:id="rId3"/>
    <p:sldLayoutId id="2147483962" r:id="rId4"/>
    <p:sldLayoutId id="2147483961" r:id="rId5"/>
    <p:sldLayoutId id="2147483963" r:id="rId6"/>
    <p:sldLayoutId id="2147483973" r:id="rId7"/>
  </p:sldLayoutIdLst>
  <p:transition spd="slow">
    <p:zoom/>
  </p:transition>
  <p:txStyles>
    <p:titleStyle>
      <a:lvl1pPr algn="ctr" rtl="0" eaLnBrk="0" fontAlgn="base" hangingPunct="0">
        <a:spcBef>
          <a:spcPct val="0"/>
        </a:spcBef>
        <a:spcAft>
          <a:spcPct val="0"/>
        </a:spcAft>
        <a:defRPr sz="2400">
          <a:solidFill>
            <a:srgbClr val="4B92DB"/>
          </a:solidFill>
          <a:latin typeface="+mj-lt"/>
          <a:ea typeface="ＭＳ Ｐゴシック" charset="0"/>
          <a:cs typeface="+mj-cs"/>
        </a:defRPr>
      </a:lvl1pPr>
      <a:lvl2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2pPr>
      <a:lvl3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3pPr>
      <a:lvl4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4pPr>
      <a:lvl5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5pPr>
      <a:lvl6pPr marL="536433"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6pPr>
      <a:lvl7pPr marL="1072866"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7pPr>
      <a:lvl8pPr marL="1609298"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8pPr>
      <a:lvl9pPr marL="2145731"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9pPr>
    </p:titleStyle>
    <p:bodyStyle>
      <a:lvl1pPr marL="312738" indent="-250825" algn="l" rtl="0" eaLnBrk="0" fontAlgn="base" hangingPunct="0">
        <a:spcBef>
          <a:spcPct val="20000"/>
        </a:spcBef>
        <a:spcAft>
          <a:spcPct val="0"/>
        </a:spcAft>
        <a:buClr>
          <a:srgbClr val="4B92DB"/>
        </a:buClr>
        <a:buSzPct val="120000"/>
        <a:buFont typeface="Arial" charset="0"/>
        <a:buChar char="•"/>
        <a:defRPr sz="2800">
          <a:solidFill>
            <a:srgbClr val="5E6A71"/>
          </a:solidFill>
          <a:latin typeface="+mn-lt"/>
          <a:ea typeface="ＭＳ Ｐゴシック" charset="0"/>
          <a:cs typeface="+mn-cs"/>
        </a:defRPr>
      </a:lvl1pPr>
      <a:lvl2pPr marL="871538" indent="-244475" algn="l" rtl="0" eaLnBrk="0" fontAlgn="base" hangingPunct="0">
        <a:spcBef>
          <a:spcPct val="20000"/>
        </a:spcBef>
        <a:spcAft>
          <a:spcPct val="0"/>
        </a:spcAft>
        <a:buClr>
          <a:srgbClr val="4B92DB"/>
        </a:buClr>
        <a:buSzPct val="120000"/>
        <a:buFont typeface="Arial" charset="0"/>
        <a:buChar char="•"/>
        <a:defRPr sz="2600">
          <a:solidFill>
            <a:srgbClr val="5E6A71"/>
          </a:solidFill>
          <a:latin typeface="+mn-lt"/>
          <a:ea typeface="+mn-ea"/>
          <a:cs typeface="+mn-cs"/>
        </a:defRPr>
      </a:lvl2pPr>
      <a:lvl3pPr marL="1339850" indent="-215900" algn="l" rtl="0" eaLnBrk="0" fontAlgn="base" hangingPunct="0">
        <a:spcBef>
          <a:spcPct val="20000"/>
        </a:spcBef>
        <a:spcAft>
          <a:spcPct val="0"/>
        </a:spcAft>
        <a:buClr>
          <a:srgbClr val="4B92DB"/>
        </a:buClr>
        <a:buSzPct val="120000"/>
        <a:buFont typeface="Arial" charset="0"/>
        <a:buChar char="•"/>
        <a:defRPr sz="2400">
          <a:solidFill>
            <a:srgbClr val="5E6A71"/>
          </a:solidFill>
          <a:latin typeface="+mn-lt"/>
          <a:ea typeface="+mn-ea"/>
          <a:cs typeface="+mn-cs"/>
        </a:defRPr>
      </a:lvl3pPr>
      <a:lvl4pPr marL="1876425" indent="-215900" algn="l" rtl="0" eaLnBrk="0" fontAlgn="base" hangingPunct="0">
        <a:spcBef>
          <a:spcPct val="20000"/>
        </a:spcBef>
        <a:spcAft>
          <a:spcPct val="0"/>
        </a:spcAft>
        <a:buClr>
          <a:srgbClr val="4B92DB"/>
        </a:buClr>
        <a:buSzPct val="120000"/>
        <a:buFont typeface="Arial" charset="0"/>
        <a:buChar char="•"/>
        <a:defRPr sz="2200">
          <a:solidFill>
            <a:srgbClr val="5E6A71"/>
          </a:solidFill>
          <a:latin typeface="+mn-lt"/>
          <a:ea typeface="+mn-ea"/>
          <a:cs typeface="+mn-cs"/>
        </a:defRPr>
      </a:lvl4pPr>
      <a:lvl5pPr marL="2413000" indent="-215900" algn="l" rtl="0" eaLnBrk="0" fontAlgn="base" hangingPunct="0">
        <a:spcBef>
          <a:spcPct val="20000"/>
        </a:spcBef>
        <a:spcAft>
          <a:spcPct val="0"/>
        </a:spcAft>
        <a:buClr>
          <a:srgbClr val="4B92DB"/>
        </a:buClr>
        <a:buSzPct val="120000"/>
        <a:buFont typeface="Arial" charset="0"/>
        <a:buChar char="•"/>
        <a:defRPr sz="2000">
          <a:solidFill>
            <a:srgbClr val="5E6A71"/>
          </a:solidFill>
          <a:latin typeface="+mn-lt"/>
          <a:ea typeface="+mn-ea"/>
          <a:cs typeface="+mn-cs"/>
        </a:defRPr>
      </a:lvl5pPr>
      <a:lvl6pPr marL="2950380" indent="-268216" algn="l" rtl="0" fontAlgn="base">
        <a:spcBef>
          <a:spcPct val="20000"/>
        </a:spcBef>
        <a:spcAft>
          <a:spcPct val="0"/>
        </a:spcAft>
        <a:buChar char="»"/>
        <a:defRPr sz="2300">
          <a:solidFill>
            <a:schemeClr val="bg1"/>
          </a:solidFill>
          <a:latin typeface="+mn-lt"/>
          <a:ea typeface="+mn-ea"/>
          <a:cs typeface="+mn-cs"/>
        </a:defRPr>
      </a:lvl6pPr>
      <a:lvl7pPr marL="3486813" indent="-268216" algn="l" rtl="0" fontAlgn="base">
        <a:spcBef>
          <a:spcPct val="20000"/>
        </a:spcBef>
        <a:spcAft>
          <a:spcPct val="0"/>
        </a:spcAft>
        <a:buChar char="»"/>
        <a:defRPr sz="2300">
          <a:solidFill>
            <a:schemeClr val="bg1"/>
          </a:solidFill>
          <a:latin typeface="+mn-lt"/>
          <a:ea typeface="+mn-ea"/>
          <a:cs typeface="+mn-cs"/>
        </a:defRPr>
      </a:lvl7pPr>
      <a:lvl8pPr marL="4023246" indent="-268216" algn="l" rtl="0" fontAlgn="base">
        <a:spcBef>
          <a:spcPct val="20000"/>
        </a:spcBef>
        <a:spcAft>
          <a:spcPct val="0"/>
        </a:spcAft>
        <a:buChar char="»"/>
        <a:defRPr sz="2300">
          <a:solidFill>
            <a:schemeClr val="bg1"/>
          </a:solidFill>
          <a:latin typeface="+mn-lt"/>
          <a:ea typeface="+mn-ea"/>
          <a:cs typeface="+mn-cs"/>
        </a:defRPr>
      </a:lvl8pPr>
      <a:lvl9pPr marL="4559678" indent="-268216" algn="l" rtl="0" fontAlgn="base">
        <a:spcBef>
          <a:spcPct val="20000"/>
        </a:spcBef>
        <a:spcAft>
          <a:spcPct val="0"/>
        </a:spcAft>
        <a:buChar char="»"/>
        <a:defRPr sz="2300">
          <a:solidFill>
            <a:schemeClr val="bg1"/>
          </a:solidFill>
          <a:latin typeface="+mn-lt"/>
          <a:ea typeface="+mn-ea"/>
          <a:cs typeface="+mn-cs"/>
        </a:defRPr>
      </a:lvl9pPr>
    </p:bodyStyle>
    <p:otherStyle>
      <a:defPPr>
        <a:defRPr lang="en-US"/>
      </a:defPPr>
      <a:lvl1pPr marL="0" algn="l" defTabSz="536433" rtl="0" eaLnBrk="1" latinLnBrk="0" hangingPunct="1">
        <a:defRPr sz="2100" kern="1200">
          <a:solidFill>
            <a:schemeClr val="tx1"/>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50" name="Line 1"/>
          <p:cNvSpPr>
            <a:spLocks noChangeShapeType="1"/>
          </p:cNvSpPr>
          <p:nvPr/>
        </p:nvSpPr>
        <p:spPr bwMode="auto">
          <a:xfrm>
            <a:off x="-36513" y="763588"/>
            <a:ext cx="8424863" cy="0"/>
          </a:xfrm>
          <a:prstGeom prst="line">
            <a:avLst/>
          </a:prstGeom>
          <a:noFill/>
          <a:ln w="38100">
            <a:solidFill>
              <a:srgbClr val="FFFFFF"/>
            </a:solidFill>
            <a:round/>
            <a:headEnd/>
            <a:tailEnd/>
          </a:ln>
          <a:extLst>
            <a:ext uri="{909E8E84-426E-40dd-AFC4-6F175D3DCCD1}">
              <a14:hiddenFill xmlns="" xmlns:a14="http://schemas.microsoft.com/office/drawing/2010/main">
                <a:noFill/>
              </a14:hiddenFill>
            </a:ext>
          </a:extLst>
        </p:spPr>
        <p:txBody>
          <a:bodyPr lIns="0" tIns="0" rIns="0" bIns="0"/>
          <a:lstStyle/>
          <a:p>
            <a:pPr eaLnBrk="0" hangingPunct="0"/>
            <a:endParaRPr lang="en-GB" sz="2400">
              <a:solidFill>
                <a:srgbClr val="000000"/>
              </a:solidFill>
              <a:latin typeface="Arial" panose="020B0604020202020204" pitchFamily="34" charset="0"/>
              <a:ea typeface="MS PGothic" panose="020B0600070205080204" pitchFamily="34" charset="-128"/>
              <a:sym typeface="Arial" panose="020B0604020202020204" pitchFamily="34" charset="0"/>
            </a:endParaRPr>
          </a:p>
        </p:txBody>
      </p:sp>
      <p:pic>
        <p:nvPicPr>
          <p:cNvPr id="2051" name="Picture 2" descr="IMO-logo-rgb"/>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58050" y="6143625"/>
            <a:ext cx="1690688" cy="490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2" name="Picture 3" descr="Slide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3" name="Picture 4" descr="IMO-logo-rgb"/>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58050" y="6143625"/>
            <a:ext cx="1690688" cy="490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4" name="Rectangle 5"/>
          <p:cNvSpPr>
            <a:spLocks noGrp="1"/>
          </p:cNvSpPr>
          <p:nvPr>
            <p:ph type="title"/>
          </p:nvPr>
        </p:nvSpPr>
        <p:spPr bwMode="auto">
          <a:xfrm>
            <a:off x="0" y="168275"/>
            <a:ext cx="8929688" cy="1430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45719" tIns="45719" rIns="45719" bIns="45719" numCol="1" anchor="t" anchorCtr="0" compatLnSpc="1">
            <a:prstTxWarp prst="textNoShape">
              <a:avLst/>
            </a:prstTxWarp>
          </a:bodyPr>
          <a:lstStyle/>
          <a:p>
            <a:pPr lvl="0"/>
            <a:r>
              <a:rPr lang="en-US" altLang="en-US">
                <a:sym typeface="Helvetica" pitchFamily="34" charset="0"/>
              </a:rPr>
              <a:t>Click to edit Master title style</a:t>
            </a:r>
          </a:p>
        </p:txBody>
      </p:sp>
    </p:spTree>
    <p:extLst>
      <p:ext uri="{BB962C8B-B14F-4D97-AF65-F5344CB8AC3E}">
        <p14:creationId xmlns:p14="http://schemas.microsoft.com/office/powerpoint/2010/main" val="4154539188"/>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ransition/>
  <p:txStyles>
    <p:titleStyle>
      <a:lvl1pPr algn="l" defTabSz="457200" rtl="0" eaLnBrk="0" fontAlgn="base" hangingPunct="0">
        <a:spcBef>
          <a:spcPct val="0"/>
        </a:spcBef>
        <a:spcAft>
          <a:spcPct val="0"/>
        </a:spcAft>
        <a:defRPr sz="1200">
          <a:solidFill>
            <a:srgbClr val="000000"/>
          </a:solidFill>
          <a:latin typeface="+mj-lt"/>
          <a:ea typeface="MS PGothic" panose="020B0600070205080204" pitchFamily="34" charset="-128"/>
          <a:cs typeface="+mj-cs"/>
          <a:sym typeface="Helvetica" pitchFamily="34" charset="0"/>
        </a:defRPr>
      </a:lvl1pPr>
      <a:lvl2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2pPr>
      <a:lvl3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3pPr>
      <a:lvl4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4pPr>
      <a:lvl5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S PGothic" panose="020B0600070205080204" pitchFamily="34" charset="-128"/>
          <a:cs typeface="+mn-cs"/>
          <a:sym typeface="Helvetica" pitchFamily="34" charset="0"/>
        </a:defRPr>
      </a:lvl1pPr>
      <a:lvl2pPr marL="228600" indent="2286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2pPr>
      <a:lvl3pPr marL="457200" indent="4572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3pPr>
      <a:lvl4pPr marL="685800" indent="6858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4pPr>
      <a:lvl5pPr marL="914400" indent="9144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5pPr>
      <a:lvl6pPr marL="1371600" algn="l" defTabSz="457200" rtl="0" fontAlgn="base" hangingPunct="0">
        <a:spcBef>
          <a:spcPct val="0"/>
        </a:spcBef>
        <a:spcAft>
          <a:spcPct val="0"/>
        </a:spcAft>
        <a:defRPr sz="1200">
          <a:solidFill>
            <a:srgbClr val="000000"/>
          </a:solidFill>
          <a:latin typeface="+mn-lt"/>
          <a:ea typeface="+mn-ea"/>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mn-ea"/>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mn-ea"/>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mn-ea"/>
          <a:cs typeface="+mn-cs"/>
          <a:sym typeface="Helvetic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un.org/bbnj/content/fourth-substantive-sess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2333625" y="2520951"/>
            <a:ext cx="18466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endParaRPr lang="en-US" sz="1800">
              <a:solidFill>
                <a:srgbClr val="000000"/>
              </a:solidFill>
            </a:endParaRPr>
          </a:p>
        </p:txBody>
      </p:sp>
      <p:sp>
        <p:nvSpPr>
          <p:cNvPr id="20483" name="Rectangle 4"/>
          <p:cNvSpPr>
            <a:spLocks noGrp="1" noChangeArrowheads="1"/>
          </p:cNvSpPr>
          <p:nvPr>
            <p:ph type="title"/>
          </p:nvPr>
        </p:nvSpPr>
        <p:spPr>
          <a:xfrm>
            <a:off x="971600" y="886746"/>
            <a:ext cx="6768752" cy="1822173"/>
          </a:xfrm>
        </p:spPr>
        <p:txBody>
          <a:bodyPr/>
          <a:lstStyle/>
          <a:p>
            <a:r>
              <a:rPr lang="en-US" sz="2400" dirty="0">
                <a:latin typeface="Arial" charset="0"/>
              </a:rPr>
              <a:t>Update on the legally binding instrument under UNCLOS on the conservation and sustainable use of marine biological diversity of areas</a:t>
            </a:r>
            <a:br>
              <a:rPr lang="en-US" sz="2400" dirty="0">
                <a:latin typeface="Arial" charset="0"/>
              </a:rPr>
            </a:br>
            <a:r>
              <a:rPr lang="en-US" sz="2400" dirty="0">
                <a:latin typeface="Arial" charset="0"/>
              </a:rPr>
              <a:t>beyond national jurisdiction (BBNJ)</a:t>
            </a:r>
            <a:endParaRPr lang="en-GB" sz="2400" dirty="0">
              <a:latin typeface="Arial" charset="0"/>
            </a:endParaRPr>
          </a:p>
        </p:txBody>
      </p:sp>
      <p:sp>
        <p:nvSpPr>
          <p:cNvPr id="5" name="Rectangle 4"/>
          <p:cNvSpPr txBox="1">
            <a:spLocks noChangeArrowheads="1"/>
          </p:cNvSpPr>
          <p:nvPr/>
        </p:nvSpPr>
        <p:spPr bwMode="auto">
          <a:xfrm>
            <a:off x="971600" y="2890283"/>
            <a:ext cx="6768752" cy="360040"/>
          </a:xfrm>
          <a:prstGeom prst="rect">
            <a:avLst/>
          </a:prstGeom>
          <a:solidFill>
            <a:schemeClr val="tx1"/>
          </a:solidFill>
          <a:ln w="9525">
            <a:solidFill>
              <a:srgbClr val="000000">
                <a:alpha val="0"/>
              </a:srgbClr>
            </a:solidFill>
            <a:miter lim="800000"/>
            <a:headEnd/>
            <a:tailEnd/>
          </a:ln>
          <a:effectLst/>
        </p:spPr>
        <p:txBody>
          <a:bodyPr/>
          <a:lstStyle>
            <a:lvl1pPr algn="l" rtl="0" eaLnBrk="0" fontAlgn="base" hangingPunct="0">
              <a:spcBef>
                <a:spcPct val="0"/>
              </a:spcBef>
              <a:spcAft>
                <a:spcPct val="0"/>
              </a:spcAft>
              <a:defRPr sz="1800">
                <a:solidFill>
                  <a:schemeClr val="bg1"/>
                </a:solidFill>
                <a:latin typeface="+mj-lt"/>
                <a:ea typeface="ＭＳ Ｐゴシック" charset="0"/>
                <a:cs typeface="+mj-cs"/>
              </a:defRPr>
            </a:lvl1pPr>
            <a:lvl2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2pPr>
            <a:lvl3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3pPr>
            <a:lvl4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4pPr>
            <a:lvl5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5pPr>
            <a:lvl6pPr marL="536433"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6pPr>
            <a:lvl7pPr marL="1072866"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7pPr>
            <a:lvl8pPr marL="1609298"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8pPr>
            <a:lvl9pPr marL="2145731"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9pPr>
          </a:lstStyle>
          <a:p>
            <a:r>
              <a:rPr lang="en-US" sz="1200" kern="0" dirty="0">
                <a:latin typeface="Arial" charset="0"/>
              </a:rPr>
              <a:t>Presentation during the thirty-first session of the Assembly</a:t>
            </a:r>
            <a:endParaRPr lang="en-GB" sz="1200" kern="0" dirty="0">
              <a:latin typeface="Arial" charset="0"/>
            </a:endParaRPr>
          </a:p>
        </p:txBody>
      </p:sp>
      <p:sp>
        <p:nvSpPr>
          <p:cNvPr id="6" name="TextBox 8"/>
          <p:cNvSpPr txBox="1">
            <a:spLocks noChangeArrowheads="1"/>
          </p:cNvSpPr>
          <p:nvPr/>
        </p:nvSpPr>
        <p:spPr bwMode="auto">
          <a:xfrm>
            <a:off x="251520" y="6165304"/>
            <a:ext cx="5400600" cy="577081"/>
          </a:xfrm>
          <a:prstGeom prst="rect">
            <a:avLst/>
          </a:prstGeom>
          <a:solidFill>
            <a:srgbClr val="4B92DB"/>
          </a:solidFill>
          <a:ln>
            <a:noFill/>
          </a:ln>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r>
              <a:rPr lang="en-US" sz="1050" dirty="0">
                <a:solidFill>
                  <a:srgbClr val="FFFFFF"/>
                </a:solidFill>
                <a:latin typeface="Arial" charset="0"/>
              </a:rPr>
              <a:t>Frederick J. Kenney, Director</a:t>
            </a:r>
            <a:r>
              <a:rPr lang="en-US" sz="1050">
                <a:solidFill>
                  <a:srgbClr val="FFFFFF"/>
                </a:solidFill>
                <a:latin typeface="Arial" charset="0"/>
              </a:rPr>
              <a:t>, LED</a:t>
            </a:r>
          </a:p>
          <a:p>
            <a:pPr eaLnBrk="1" hangingPunct="1">
              <a:defRPr/>
            </a:pPr>
            <a:r>
              <a:rPr lang="en-US" sz="1050">
                <a:solidFill>
                  <a:srgbClr val="FFFFFF"/>
                </a:solidFill>
                <a:latin typeface="Arial" charset="0"/>
              </a:rPr>
              <a:t>Dorota </a:t>
            </a:r>
            <a:r>
              <a:rPr lang="en-US" sz="1050" dirty="0">
                <a:solidFill>
                  <a:srgbClr val="FFFFFF"/>
                </a:solidFill>
                <a:latin typeface="Arial" charset="0"/>
              </a:rPr>
              <a:t>Lost-Sieminska Deputy Director/Head, Legal Affairs Office, LED</a:t>
            </a:r>
          </a:p>
          <a:p>
            <a:pPr eaLnBrk="1" hangingPunct="1">
              <a:defRPr/>
            </a:pPr>
            <a:r>
              <a:rPr lang="en-US" sz="1050" dirty="0">
                <a:solidFill>
                  <a:srgbClr val="FFFFFF"/>
                </a:solidFill>
                <a:latin typeface="Arial" charset="0"/>
              </a:rPr>
              <a:t>Fredrik Haag, Head, Office for the London Convention/Protocol and Ocean Affairs, MED</a:t>
            </a:r>
          </a:p>
        </p:txBody>
      </p:sp>
    </p:spTree>
    <p:extLst>
      <p:ext uri="{BB962C8B-B14F-4D97-AF65-F5344CB8AC3E}">
        <p14:creationId xmlns:p14="http://schemas.microsoft.com/office/powerpoint/2010/main" val="93011096"/>
      </p:ext>
    </p:extLst>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B3DE49-C580-4FDD-AF79-E606AE662C35}"/>
              </a:ext>
            </a:extLst>
          </p:cNvPr>
          <p:cNvSpPr>
            <a:spLocks noGrp="1"/>
          </p:cNvSpPr>
          <p:nvPr>
            <p:ph idx="1"/>
          </p:nvPr>
        </p:nvSpPr>
        <p:spPr/>
        <p:txBody>
          <a:bodyPr/>
          <a:lstStyle/>
          <a:p>
            <a:pPr>
              <a:lnSpc>
                <a:spcPct val="150000"/>
              </a:lnSpc>
            </a:pPr>
            <a:r>
              <a:rPr lang="en-US" sz="2000" dirty="0">
                <a:solidFill>
                  <a:schemeClr val="tx1"/>
                </a:solidFill>
              </a:rPr>
              <a:t>BBNJ secretariat, options:</a:t>
            </a:r>
          </a:p>
          <a:p>
            <a:pPr lvl="1">
              <a:lnSpc>
                <a:spcPct val="150000"/>
              </a:lnSpc>
              <a:buFont typeface="Courier New" panose="02070309020205020404" pitchFamily="49" charset="0"/>
              <a:buChar char="o"/>
            </a:pPr>
            <a:r>
              <a:rPr lang="en-US" dirty="0">
                <a:solidFill>
                  <a:schemeClr val="tx1"/>
                </a:solidFill>
              </a:rPr>
              <a:t>New independent secretariat</a:t>
            </a:r>
          </a:p>
          <a:p>
            <a:pPr lvl="1">
              <a:lnSpc>
                <a:spcPct val="150000"/>
              </a:lnSpc>
              <a:buFont typeface="Courier New" panose="02070309020205020404" pitchFamily="49" charset="0"/>
              <a:buChar char="o"/>
            </a:pPr>
            <a:r>
              <a:rPr lang="en-US" dirty="0">
                <a:solidFill>
                  <a:schemeClr val="tx1"/>
                </a:solidFill>
              </a:rPr>
              <a:t>DOALOS</a:t>
            </a:r>
          </a:p>
          <a:p>
            <a:pPr lvl="1">
              <a:lnSpc>
                <a:spcPct val="150000"/>
              </a:lnSpc>
              <a:buFont typeface="Courier New" panose="02070309020205020404" pitchFamily="49" charset="0"/>
              <a:buChar char="o"/>
            </a:pPr>
            <a:r>
              <a:rPr lang="en-US" dirty="0">
                <a:solidFill>
                  <a:schemeClr val="tx1"/>
                </a:solidFill>
              </a:rPr>
              <a:t>IOC/UNESCO</a:t>
            </a:r>
          </a:p>
          <a:p>
            <a:pPr lvl="1">
              <a:lnSpc>
                <a:spcPct val="150000"/>
              </a:lnSpc>
              <a:buFont typeface="Courier New" panose="02070309020205020404" pitchFamily="49" charset="0"/>
              <a:buChar char="o"/>
            </a:pPr>
            <a:r>
              <a:rPr lang="en-US" dirty="0">
                <a:solidFill>
                  <a:schemeClr val="tx1"/>
                </a:solidFill>
              </a:rPr>
              <a:t>Shared secretariat? Role for IMO?</a:t>
            </a:r>
          </a:p>
          <a:p>
            <a:pPr marL="411163" indent="-342900">
              <a:lnSpc>
                <a:spcPct val="150000"/>
              </a:lnSpc>
              <a:buFont typeface="Arial" panose="020B0604020202020204" pitchFamily="34" charset="0"/>
              <a:buChar char="•"/>
            </a:pPr>
            <a:r>
              <a:rPr lang="en-US" sz="2000" dirty="0">
                <a:solidFill>
                  <a:schemeClr val="tx1"/>
                </a:solidFill>
              </a:rPr>
              <a:t>The secretariat shall manage the clearing-house mechanism and coordinate consultation with relevant organizations </a:t>
            </a:r>
            <a:r>
              <a:rPr lang="en-US" sz="2000">
                <a:solidFill>
                  <a:schemeClr val="tx1"/>
                </a:solidFill>
              </a:rPr>
              <a:t>on ABMTs and EIAs</a:t>
            </a:r>
            <a:endParaRPr lang="en-US" sz="2000" dirty="0">
              <a:solidFill>
                <a:schemeClr val="tx1"/>
              </a:solidFill>
            </a:endParaRPr>
          </a:p>
          <a:p>
            <a:pPr marL="627063" lvl="1" indent="0">
              <a:buNone/>
            </a:pPr>
            <a:endParaRPr lang="en-GB" dirty="0"/>
          </a:p>
        </p:txBody>
      </p:sp>
      <p:sp>
        <p:nvSpPr>
          <p:cNvPr id="3" name="Title 2">
            <a:extLst>
              <a:ext uri="{FF2B5EF4-FFF2-40B4-BE49-F238E27FC236}">
                <a16:creationId xmlns:a16="http://schemas.microsoft.com/office/drawing/2014/main" id="{67629EFC-C8D9-448F-8A59-C4F3FD1DA207}"/>
              </a:ext>
            </a:extLst>
          </p:cNvPr>
          <p:cNvSpPr>
            <a:spLocks noGrp="1"/>
          </p:cNvSpPr>
          <p:nvPr>
            <p:ph type="title"/>
          </p:nvPr>
        </p:nvSpPr>
        <p:spPr/>
        <p:txBody>
          <a:bodyPr/>
          <a:lstStyle/>
          <a:p>
            <a:r>
              <a:rPr lang="en-US" b="1" dirty="0"/>
              <a:t>Institutional arrangements - Secretariat</a:t>
            </a:r>
            <a:endParaRPr lang="en-GB" dirty="0"/>
          </a:p>
        </p:txBody>
      </p:sp>
    </p:spTree>
    <p:extLst>
      <p:ext uri="{BB962C8B-B14F-4D97-AF65-F5344CB8AC3E}">
        <p14:creationId xmlns:p14="http://schemas.microsoft.com/office/powerpoint/2010/main" val="3846984509"/>
      </p:ext>
    </p:extLst>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0AAF84-1F81-49B9-8361-1810E8D3FE6F}"/>
              </a:ext>
            </a:extLst>
          </p:cNvPr>
          <p:cNvSpPr>
            <a:spLocks noGrp="1"/>
          </p:cNvSpPr>
          <p:nvPr>
            <p:ph idx="1"/>
          </p:nvPr>
        </p:nvSpPr>
        <p:spPr/>
        <p:txBody>
          <a:bodyPr/>
          <a:lstStyle/>
          <a:p>
            <a:pPr>
              <a:lnSpc>
                <a:spcPct val="150000"/>
              </a:lnSpc>
            </a:pPr>
            <a:r>
              <a:rPr lang="en-US" dirty="0">
                <a:solidFill>
                  <a:schemeClr val="tx1"/>
                </a:solidFill>
              </a:rPr>
              <a:t>Currently: diplomatic conference</a:t>
            </a:r>
          </a:p>
          <a:p>
            <a:pPr>
              <a:lnSpc>
                <a:spcPct val="150000"/>
              </a:lnSpc>
            </a:pPr>
            <a:r>
              <a:rPr lang="en-US" dirty="0">
                <a:solidFill>
                  <a:schemeClr val="tx1"/>
                </a:solidFill>
              </a:rPr>
              <a:t>The new instrument will be adopted under UNCLOS</a:t>
            </a:r>
          </a:p>
          <a:p>
            <a:pPr>
              <a:lnSpc>
                <a:spcPct val="150000"/>
              </a:lnSpc>
            </a:pPr>
            <a:r>
              <a:rPr lang="en-US" dirty="0">
                <a:solidFill>
                  <a:schemeClr val="tx1"/>
                </a:solidFill>
              </a:rPr>
              <a:t>Open to all States</a:t>
            </a:r>
          </a:p>
          <a:p>
            <a:pPr>
              <a:lnSpc>
                <a:spcPct val="150000"/>
              </a:lnSpc>
            </a:pPr>
            <a:r>
              <a:rPr lang="en-US" dirty="0">
                <a:solidFill>
                  <a:schemeClr val="tx1"/>
                </a:solidFill>
              </a:rPr>
              <a:t>Final clauses: depositary, EIF still to be decided</a:t>
            </a:r>
          </a:p>
          <a:p>
            <a:pPr>
              <a:lnSpc>
                <a:spcPct val="150000"/>
              </a:lnSpc>
            </a:pPr>
            <a:r>
              <a:rPr lang="en-US" dirty="0">
                <a:solidFill>
                  <a:schemeClr val="tx1"/>
                </a:solidFill>
              </a:rPr>
              <a:t>Relevant global, regional and sectoral bodies will be responsible for the implementation and enforcement where appropriate</a:t>
            </a:r>
            <a:endParaRPr lang="en-GB" dirty="0">
              <a:solidFill>
                <a:schemeClr val="tx1"/>
              </a:solidFill>
            </a:endParaRPr>
          </a:p>
        </p:txBody>
      </p:sp>
      <p:sp>
        <p:nvSpPr>
          <p:cNvPr id="3" name="Title 2">
            <a:extLst>
              <a:ext uri="{FF2B5EF4-FFF2-40B4-BE49-F238E27FC236}">
                <a16:creationId xmlns:a16="http://schemas.microsoft.com/office/drawing/2014/main" id="{8791FD67-59BE-4862-B9E9-4A99D1047C7F}"/>
              </a:ext>
            </a:extLst>
          </p:cNvPr>
          <p:cNvSpPr>
            <a:spLocks noGrp="1"/>
          </p:cNvSpPr>
          <p:nvPr>
            <p:ph type="title"/>
          </p:nvPr>
        </p:nvSpPr>
        <p:spPr/>
        <p:txBody>
          <a:bodyPr/>
          <a:lstStyle/>
          <a:p>
            <a:r>
              <a:rPr lang="en-US" b="1" dirty="0"/>
              <a:t>Treaty law</a:t>
            </a:r>
            <a:endParaRPr lang="en-GB" b="1" dirty="0"/>
          </a:p>
        </p:txBody>
      </p:sp>
    </p:spTree>
    <p:extLst>
      <p:ext uri="{BB962C8B-B14F-4D97-AF65-F5344CB8AC3E}">
        <p14:creationId xmlns:p14="http://schemas.microsoft.com/office/powerpoint/2010/main" val="3765420485"/>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IMO Secretariat approach to the IGC</a:t>
            </a:r>
            <a:endParaRPr lang="en-US" dirty="0">
              <a:solidFill>
                <a:srgbClr val="0070C0"/>
              </a:solidFill>
            </a:endParaRPr>
          </a:p>
        </p:txBody>
      </p:sp>
      <p:sp>
        <p:nvSpPr>
          <p:cNvPr id="15364" name="Rectangle 3"/>
          <p:cNvSpPr>
            <a:spLocks noGrp="1" noChangeArrowheads="1"/>
          </p:cNvSpPr>
          <p:nvPr>
            <p:ph type="body" idx="1"/>
          </p:nvPr>
        </p:nvSpPr>
        <p:spPr>
          <a:xfrm>
            <a:off x="179388" y="1341438"/>
            <a:ext cx="8353052" cy="4679850"/>
          </a:xfrm>
        </p:spPr>
        <p:txBody>
          <a:bodyPr lIns="0" tIns="0" rIns="0" bIns="0"/>
          <a:lstStyle/>
          <a:p>
            <a:pPr marL="293688" indent="-225425" eaLnBrk="1">
              <a:spcBef>
                <a:spcPts val="500"/>
              </a:spcBef>
              <a:buFontTx/>
              <a:buChar char="•"/>
            </a:pPr>
            <a:endParaRPr lang="en-GB" sz="18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Throughout the </a:t>
            </a:r>
            <a:r>
              <a:rPr lang="en-GB" sz="1800" dirty="0" err="1">
                <a:solidFill>
                  <a:schemeClr val="tx1"/>
                </a:solidFill>
                <a:latin typeface="Arial" panose="020B0604020202020204" pitchFamily="34" charset="0"/>
                <a:cs typeface="Arial" panose="020B0604020202020204" pitchFamily="34" charset="0"/>
                <a:sym typeface="Arial" panose="020B0604020202020204" pitchFamily="34" charset="0"/>
              </a:rPr>
              <a:t>PrepCom</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 and the IGC, the IMO Secretariat has contributed to and organized several side events, providing input on IMO's work</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Side events organized together with several IMO Member States, ICS and Norwegian Shipowners Association</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has made statements, also together with other UN entities</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IMO Secretariat works closely with United Nations and other specialized agencies (e.g. the FAO, ISA, UNEP, IOC of UNESCO and ILO) to coordinate the position and to ensure that the new instrument will not impact or impede the roles and responsibilities of other relevant global, regional and </a:t>
            </a:r>
            <a:r>
              <a:rPr lang="en-GB" sz="1800" dirty="0" err="1">
                <a:solidFill>
                  <a:schemeClr val="tx1"/>
                </a:solidFill>
                <a:latin typeface="Arial" panose="020B0604020202020204" pitchFamily="34" charset="0"/>
                <a:cs typeface="Arial" panose="020B0604020202020204" pitchFamily="34" charset="0"/>
              </a:rPr>
              <a:t>sectoral</a:t>
            </a:r>
            <a:r>
              <a:rPr lang="en-GB" sz="1800" dirty="0">
                <a:solidFill>
                  <a:schemeClr val="tx1"/>
                </a:solidFill>
                <a:latin typeface="Arial" panose="020B0604020202020204" pitchFamily="34" charset="0"/>
                <a:cs typeface="Arial" panose="020B0604020202020204" pitchFamily="34" charset="0"/>
              </a:rPr>
              <a:t> organizations. </a:t>
            </a:r>
          </a:p>
          <a:p>
            <a:endParaRPr lang="en-GB" sz="1800" b="1" dirty="0">
              <a:solidFill>
                <a:srgbClr val="4B92DB"/>
              </a:solidFill>
              <a:latin typeface="Arial" panose="020B0604020202020204" pitchFamily="34" charset="0"/>
              <a:cs typeface="Arial" panose="020B0604020202020204" pitchFamily="34" charset="0"/>
            </a:endParaRPr>
          </a:p>
          <a:p>
            <a:pPr marL="68263" indent="0" eaLnBrk="1">
              <a:spcBef>
                <a:spcPts val="500"/>
              </a:spcBef>
              <a:buNone/>
            </a:pPr>
            <a:endParaRPr lang="en-GB" sz="18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669032419"/>
      </p:ext>
    </p:extLst>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Next steps</a:t>
            </a:r>
            <a:endParaRPr lang="en-US" dirty="0">
              <a:solidFill>
                <a:srgbClr val="0070C0"/>
              </a:solidFill>
            </a:endParaRPr>
          </a:p>
        </p:txBody>
      </p:sp>
      <p:sp>
        <p:nvSpPr>
          <p:cNvPr id="15364" name="Rectangle 3"/>
          <p:cNvSpPr>
            <a:spLocks noGrp="1" noChangeArrowheads="1"/>
          </p:cNvSpPr>
          <p:nvPr>
            <p:ph type="body" idx="1"/>
          </p:nvPr>
        </p:nvSpPr>
        <p:spPr>
          <a:xfrm>
            <a:off x="323528" y="1268760"/>
            <a:ext cx="8353052" cy="4679850"/>
          </a:xfrm>
        </p:spPr>
        <p:txBody>
          <a:bodyPr lIns="0" tIns="0" rIns="0" bIns="0"/>
          <a:lstStyle/>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fourth and final session (IGC-4) will be held from 23 March to </a:t>
            </a:r>
            <a:b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b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3 April 2020</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Will consider a revised draft text of the future treaty, which has been made available last week, at:</a:t>
            </a:r>
          </a:p>
          <a:p>
            <a:pPr marL="68263" indent="0" eaLnBrk="1">
              <a:spcBef>
                <a:spcPts val="500"/>
              </a:spcBef>
              <a:buNone/>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hlinkClick r:id="rId3"/>
            </a:endParaRPr>
          </a:p>
          <a:p>
            <a:pPr marL="68263" indent="0" eaLnBrk="1">
              <a:spcBef>
                <a:spcPts val="500"/>
              </a:spcBef>
              <a:buNone/>
            </a:pPr>
            <a:r>
              <a:rPr lang="en-GB" sz="2000" dirty="0">
                <a:solidFill>
                  <a:srgbClr val="0070C0"/>
                </a:solidFill>
                <a:latin typeface="Arial" panose="020B0604020202020204" pitchFamily="34" charset="0"/>
                <a:cs typeface="Arial" panose="020B0604020202020204" pitchFamily="34" charset="0"/>
                <a:sym typeface="Arial" panose="020B0604020202020204" pitchFamily="34" charset="0"/>
              </a:rPr>
              <a:t>	https://www.un.org/bbnj/content/fourth-substantive-session </a:t>
            </a:r>
          </a:p>
          <a:p>
            <a:pPr marL="68263" indent="0" eaLnBrk="1">
              <a:spcBef>
                <a:spcPts val="500"/>
              </a:spcBef>
              <a:buNone/>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will continue to follow the process and participate in the meetings, and will inform IMO Member States of the developments on a regular basis (MSC, MEPC, Council)</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038331171"/>
      </p:ext>
    </p:extLst>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D7BA640-CE65-4C83-9412-6D75AB2316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6590" y="17016"/>
            <a:ext cx="4623978" cy="616530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E60B31E-107A-44A7-BA24-5B3760184943}"/>
              </a:ext>
            </a:extLst>
          </p:cNvPr>
          <p:cNvPicPr>
            <a:picLocks noChangeAspect="1"/>
          </p:cNvPicPr>
          <p:nvPr/>
        </p:nvPicPr>
        <p:blipFill>
          <a:blip r:embed="rId3"/>
          <a:stretch>
            <a:fillRect/>
          </a:stretch>
        </p:blipFill>
        <p:spPr>
          <a:xfrm>
            <a:off x="0" y="0"/>
            <a:ext cx="4726965" cy="6165304"/>
          </a:xfrm>
          <a:prstGeom prst="rect">
            <a:avLst/>
          </a:prstGeom>
        </p:spPr>
      </p:pic>
    </p:spTree>
    <p:extLst>
      <p:ext uri="{BB962C8B-B14F-4D97-AF65-F5344CB8AC3E}">
        <p14:creationId xmlns:p14="http://schemas.microsoft.com/office/powerpoint/2010/main" val="681313475"/>
      </p:ext>
    </p:extLst>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Considerations for IMO Member States</a:t>
            </a:r>
            <a:endParaRPr lang="en-US" dirty="0">
              <a:solidFill>
                <a:srgbClr val="0070C0"/>
              </a:solidFill>
            </a:endParaRPr>
          </a:p>
        </p:txBody>
      </p:sp>
      <p:sp>
        <p:nvSpPr>
          <p:cNvPr id="15364" name="Rectangle 3"/>
          <p:cNvSpPr>
            <a:spLocks noGrp="1" noChangeArrowheads="1"/>
          </p:cNvSpPr>
          <p:nvPr>
            <p:ph type="body" idx="1"/>
          </p:nvPr>
        </p:nvSpPr>
        <p:spPr>
          <a:xfrm>
            <a:off x="179512" y="1124744"/>
            <a:ext cx="8712968" cy="4679850"/>
          </a:xfrm>
        </p:spPr>
        <p:txBody>
          <a:bodyPr lIns="0" tIns="0" rIns="0" bIns="0"/>
          <a:lstStyle/>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As the BBNJ negotiations draw to a close, IMO delegations need to be aware of those areas where there may be a potential impact on the work of IMO.</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Some proposed procedures under the BBNJ instrument could inflict on the role and mandate of IMO, its instruments and processes</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Ensure that IMO Member States positions at the BBNJ Conference are in line with their interests at IMO</a:t>
            </a:r>
          </a:p>
        </p:txBody>
      </p:sp>
    </p:spTree>
    <p:extLst>
      <p:ext uri="{BB962C8B-B14F-4D97-AF65-F5344CB8AC3E}">
        <p14:creationId xmlns:p14="http://schemas.microsoft.com/office/powerpoint/2010/main" val="479189695"/>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Considerations for IMO Member States</a:t>
            </a:r>
            <a:endParaRPr lang="en-US" dirty="0">
              <a:solidFill>
                <a:srgbClr val="0070C0"/>
              </a:solidFill>
            </a:endParaRPr>
          </a:p>
        </p:txBody>
      </p:sp>
      <p:sp>
        <p:nvSpPr>
          <p:cNvPr id="15364" name="Rectangle 3"/>
          <p:cNvSpPr>
            <a:spLocks noGrp="1" noChangeArrowheads="1"/>
          </p:cNvSpPr>
          <p:nvPr>
            <p:ph type="body" idx="1"/>
          </p:nvPr>
        </p:nvSpPr>
        <p:spPr>
          <a:xfrm>
            <a:off x="179512" y="1124744"/>
            <a:ext cx="8712968" cy="4679850"/>
          </a:xfrm>
        </p:spPr>
        <p:txBody>
          <a:bodyPr lIns="0" tIns="0" rIns="0" bIns="0"/>
          <a:lstStyle/>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To assist IMO Member States,  the Secretariat provided a summary of the most relevant provisions to C 122 (see C 122/INF.7):</a:t>
            </a:r>
          </a:p>
          <a:p>
            <a:pPr marL="68263" indent="0" eaLnBrk="1">
              <a:spcBef>
                <a:spcPts val="500"/>
              </a:spcBef>
              <a:buNone/>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p:txBody>
      </p:sp>
      <p:pic>
        <p:nvPicPr>
          <p:cNvPr id="2" name="Picture 1">
            <a:extLst>
              <a:ext uri="{FF2B5EF4-FFF2-40B4-BE49-F238E27FC236}">
                <a16:creationId xmlns:a16="http://schemas.microsoft.com/office/drawing/2014/main" id="{E4B723F1-0EB2-4B48-810D-0EF7AFDB3C73}"/>
              </a:ext>
            </a:extLst>
          </p:cNvPr>
          <p:cNvPicPr>
            <a:picLocks noChangeAspect="1"/>
          </p:cNvPicPr>
          <p:nvPr/>
        </p:nvPicPr>
        <p:blipFill>
          <a:blip r:embed="rId3"/>
          <a:stretch>
            <a:fillRect/>
          </a:stretch>
        </p:blipFill>
        <p:spPr>
          <a:xfrm>
            <a:off x="1403648" y="2276872"/>
            <a:ext cx="6336704" cy="3510337"/>
          </a:xfrm>
          <a:prstGeom prst="rect">
            <a:avLst/>
          </a:prstGeom>
        </p:spPr>
      </p:pic>
    </p:spTree>
    <p:extLst>
      <p:ext uri="{BB962C8B-B14F-4D97-AF65-F5344CB8AC3E}">
        <p14:creationId xmlns:p14="http://schemas.microsoft.com/office/powerpoint/2010/main" val="3588307854"/>
      </p:ext>
    </p:extLst>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What happens next?</a:t>
            </a:r>
            <a:endParaRPr lang="en-US" dirty="0">
              <a:solidFill>
                <a:srgbClr val="0070C0"/>
              </a:solidFill>
            </a:endParaRPr>
          </a:p>
        </p:txBody>
      </p:sp>
      <p:sp>
        <p:nvSpPr>
          <p:cNvPr id="15364" name="Rectangle 3"/>
          <p:cNvSpPr>
            <a:spLocks noGrp="1" noChangeArrowheads="1"/>
          </p:cNvSpPr>
          <p:nvPr>
            <p:ph type="body" idx="1"/>
          </p:nvPr>
        </p:nvSpPr>
        <p:spPr>
          <a:xfrm>
            <a:off x="179512" y="1124744"/>
            <a:ext cx="8712968" cy="4679850"/>
          </a:xfrm>
        </p:spPr>
        <p:txBody>
          <a:bodyPr lIns="0" tIns="0" rIns="0" bIns="0"/>
          <a:lstStyle/>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Once the Secretariat has analysed the new text, an information session for Member States will be held (January).</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will attend IGC-4 in late March/early April.</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Further information will be provided to Council, MSC and MEPC in 2020.</a:t>
            </a:r>
            <a:endParaRPr lang="en-GB"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4144591"/>
      </p:ext>
    </p:extLst>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214312" y="264269"/>
            <a:ext cx="8929688" cy="596900"/>
          </a:xfrm>
        </p:spPr>
        <p:txBody>
          <a:bodyPr lIns="0" tIns="0" rIns="0" bIns="0"/>
          <a:lstStyle/>
          <a:p>
            <a:pPr defTabSz="914400" eaLnBrk="1"/>
            <a:r>
              <a:rPr lang="en-US" altLang="en-US" sz="3200" dirty="0">
                <a:solidFill>
                  <a:srgbClr val="F9FAFD"/>
                </a:solidFill>
                <a:latin typeface="Arial" panose="020B0604020202020204" pitchFamily="34" charset="0"/>
                <a:cs typeface="Arial" panose="020B0604020202020204" pitchFamily="34" charset="0"/>
                <a:sym typeface="Arial" panose="020B0604020202020204" pitchFamily="34" charset="0"/>
              </a:rPr>
              <a:t>Thank you for listening</a:t>
            </a:r>
            <a:endParaRPr lang="en-US" altLang="en-US" dirty="0"/>
          </a:p>
        </p:txBody>
      </p:sp>
      <p:sp>
        <p:nvSpPr>
          <p:cNvPr id="48130" name="AutoShape 3"/>
          <p:cNvSpPr>
            <a:spLocks/>
          </p:cNvSpPr>
          <p:nvPr/>
        </p:nvSpPr>
        <p:spPr bwMode="auto">
          <a:xfrm>
            <a:off x="312738" y="1006475"/>
            <a:ext cx="8521700" cy="4191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ctr"/>
          <a:lstStyle>
            <a:lvl1pPr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hangingPunct="0"/>
            <a:r>
              <a:rPr lang="en-US" altLang="en-US" b="1">
                <a:solidFill>
                  <a:srgbClr val="808080"/>
                </a:solidFill>
                <a:latin typeface="Arial Black" panose="020B0A04020102020204" pitchFamily="34" charset="0"/>
                <a:sym typeface="Arial Black" panose="020B0A04020102020204" pitchFamily="34" charset="0"/>
              </a:rPr>
              <a:t>www.imo.org</a:t>
            </a:r>
            <a:endParaRPr lang="en-US" altLang="en-US"/>
          </a:p>
        </p:txBody>
      </p:sp>
      <p:pic>
        <p:nvPicPr>
          <p:cNvPr id="48131" name="Picture 4" descr="IMO-logo-rgb"/>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61175" y="6048375"/>
            <a:ext cx="2087563" cy="60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8132" name="Picture 5" descr="image6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0200" y="1554163"/>
            <a:ext cx="8504238" cy="424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9344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 – Why a BBNJ treaty?</a:t>
            </a:r>
            <a:endParaRPr lang="en-US" dirty="0">
              <a:solidFill>
                <a:srgbClr val="0070C0"/>
              </a:solidFill>
            </a:endParaRPr>
          </a:p>
        </p:txBody>
      </p:sp>
      <p:sp>
        <p:nvSpPr>
          <p:cNvPr id="15364" name="Rectangle 3"/>
          <p:cNvSpPr>
            <a:spLocks noGrp="1" noChangeArrowheads="1"/>
          </p:cNvSpPr>
          <p:nvPr>
            <p:ph type="body" idx="1"/>
          </p:nvPr>
        </p:nvSpPr>
        <p:spPr>
          <a:xfrm>
            <a:off x="323528" y="764704"/>
            <a:ext cx="8352928" cy="5255914"/>
          </a:xfrm>
        </p:spPr>
        <p:txBody>
          <a:bodyPr lIns="0" tIns="0" rIns="0" bIns="0"/>
          <a:lstStyle/>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2015: UNGA decides to develop an international legally binding instrument on BBNJ, following almost a decade of discussions</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Objective: C</a:t>
            </a:r>
            <a:r>
              <a:rPr lang="en-GB" sz="2000" dirty="0">
                <a:solidFill>
                  <a:schemeClr val="tx1"/>
                </a:solidFill>
                <a:latin typeface="Arial" panose="020B0604020202020204" pitchFamily="34" charset="0"/>
                <a:cs typeface="Arial" panose="020B0604020202020204" pitchFamily="34" charset="0"/>
              </a:rPr>
              <a:t>onservation and sustainable use of marine biological diversity of areas beyond national jurisdiction</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Focusing on five main areas:</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Marine genetic resources (MGR);</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Area-Based Management Tools (ABMT);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Environmental impact assessments (EIA); </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Capacity-building and the transfer of marine technology (CB&amp;TT);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Cross-cutting issues: institutional arrangements, the clearinghouse mechanism, general elements, principles and approaches and international cooperation</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311096703"/>
      </p:ext>
    </p:extLst>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 continued</a:t>
            </a:r>
            <a:endParaRPr lang="en-US" dirty="0">
              <a:solidFill>
                <a:srgbClr val="0070C0"/>
              </a:solidFill>
            </a:endParaRPr>
          </a:p>
        </p:txBody>
      </p:sp>
      <p:sp>
        <p:nvSpPr>
          <p:cNvPr id="15364" name="Rectangle 3"/>
          <p:cNvSpPr>
            <a:spLocks noGrp="1" noChangeArrowheads="1"/>
          </p:cNvSpPr>
          <p:nvPr>
            <p:ph type="body" idx="1"/>
          </p:nvPr>
        </p:nvSpPr>
        <p:spPr>
          <a:xfrm>
            <a:off x="179512" y="1484784"/>
            <a:ext cx="8353052" cy="4896544"/>
          </a:xfrm>
        </p:spPr>
        <p:txBody>
          <a:bodyPr lIns="0" tIns="0" rIns="0" bIns="0"/>
          <a:lstStyle/>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In 2017, the General Assembly decided to convene an intergovernmental conference (IGC), to develop the instrument</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has participated throughout the preparatory phase leading up to this conference (since 2008)</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2016-2017: Preparatory Committee (four sessions). Secretariat attended, providing written input, statements and organized side-events (jointly with Member States and ICS) to inform of IMO’s work</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89547143"/>
      </p:ext>
    </p:extLst>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 continued </a:t>
            </a:r>
            <a:endParaRPr lang="en-US" dirty="0">
              <a:solidFill>
                <a:srgbClr val="0070C0"/>
              </a:solidFill>
            </a:endParaRPr>
          </a:p>
        </p:txBody>
      </p:sp>
      <p:sp>
        <p:nvSpPr>
          <p:cNvPr id="15364" name="Rectangle 3"/>
          <p:cNvSpPr>
            <a:spLocks noGrp="1" noChangeArrowheads="1"/>
          </p:cNvSpPr>
          <p:nvPr>
            <p:ph type="body" idx="1"/>
          </p:nvPr>
        </p:nvSpPr>
        <p:spPr>
          <a:xfrm>
            <a:off x="323528" y="1340768"/>
            <a:ext cx="8352928" cy="4679850"/>
          </a:xfrm>
        </p:spPr>
        <p:txBody>
          <a:bodyPr lIns="0" tIns="0" rIns="0" bIns="0"/>
          <a:lstStyle/>
          <a:p>
            <a:pPr marL="68263" indent="0" eaLnBrk="1">
              <a:lnSpc>
                <a:spcPct val="80000"/>
              </a:lnSpc>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IGC-1: 4 to 17 September 2018</a:t>
            </a: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IGC-2: 25 March to 5 April 2019</a:t>
            </a: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IGC-3: 19 to 30 August 2019</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fourth session is scheduled for </a:t>
            </a:r>
            <a:r>
              <a:rPr lang="en-GB" sz="2000" u="sng" dirty="0">
                <a:solidFill>
                  <a:schemeClr val="tx1"/>
                </a:solidFill>
                <a:latin typeface="Arial" panose="020B0604020202020204" pitchFamily="34" charset="0"/>
                <a:cs typeface="Arial" panose="020B0604020202020204" pitchFamily="34" charset="0"/>
                <a:sym typeface="Arial" panose="020B0604020202020204" pitchFamily="34" charset="0"/>
              </a:rPr>
              <a:t>23 March to 3 April 2020 </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All UN Member States are represented at the Conference and the negotiations are undertaken between the representatives of those States </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Groups of States (such as Group of 77, African Group, SIDS) play a big role in the negotiations</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IMO, same as other organizations, like FAO, IOC, ISA, have an observer status at the Conference </a:t>
            </a:r>
          </a:p>
          <a:p>
            <a:pPr marL="293688" indent="-225425" eaLnBrk="1">
              <a:lnSpc>
                <a:spcPct val="80000"/>
              </a:lnSpc>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lnSpc>
                <a:spcPct val="80000"/>
              </a:lnSpc>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748288081"/>
      </p:ext>
    </p:extLst>
  </p:cSld>
  <p:clrMapOvr>
    <a:masterClrMapping/>
  </p:clrMapOvr>
  <p:transition spd="med">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Current state of discussions following IGC-3</a:t>
            </a:r>
            <a:endParaRPr lang="en-US" dirty="0">
              <a:solidFill>
                <a:srgbClr val="0070C0"/>
              </a:solidFill>
            </a:endParaRPr>
          </a:p>
        </p:txBody>
      </p:sp>
      <p:sp>
        <p:nvSpPr>
          <p:cNvPr id="15364" name="Rectangle 3"/>
          <p:cNvSpPr>
            <a:spLocks noGrp="1" noChangeArrowheads="1"/>
          </p:cNvSpPr>
          <p:nvPr>
            <p:ph type="body" idx="1"/>
          </p:nvPr>
        </p:nvSpPr>
        <p:spPr>
          <a:xfrm>
            <a:off x="179388" y="1341438"/>
            <a:ext cx="8353052" cy="4679850"/>
          </a:xfrm>
        </p:spPr>
        <p:txBody>
          <a:bodyPr lIns="0" tIns="0" rIns="0" bIns="0"/>
          <a:lstStyle/>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Addressed and made progress on the main topics: </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Marine genetic resources (MGR);</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Area-Based Management Tools (ABMT);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Environmental impact assessments (EIA); </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Capacity-building and the transfer of marine technology (CB&amp;TT);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Cross-cutting issues: institutional arrangements, the clearinghouse mechanism, general elements, principles and approaches and international cooperation;</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Agreed that the new instrument should:</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be </a:t>
            </a:r>
            <a:r>
              <a:rPr lang="en-GB" sz="1800" u="sng" dirty="0">
                <a:solidFill>
                  <a:schemeClr val="tx1"/>
                </a:solidFill>
                <a:latin typeface="Arial" panose="020B0604020202020204" pitchFamily="34" charset="0"/>
                <a:cs typeface="Arial" panose="020B0604020202020204" pitchFamily="34" charset="0"/>
                <a:sym typeface="Arial" panose="020B0604020202020204" pitchFamily="34" charset="0"/>
              </a:rPr>
              <a:t>fully consistent </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with UNCLOS; </a:t>
            </a:r>
          </a:p>
          <a:p>
            <a:pPr marL="852488" lvl="1" indent="-225425" eaLnBrk="1">
              <a:spcBef>
                <a:spcPts val="500"/>
              </a:spcBef>
              <a:buFontTx/>
              <a:buChar char="•"/>
            </a:pPr>
            <a:r>
              <a:rPr lang="en-GB" sz="1800" u="sng" dirty="0">
                <a:solidFill>
                  <a:schemeClr val="tx1"/>
                </a:solidFill>
                <a:latin typeface="Arial" panose="020B0604020202020204" pitchFamily="34" charset="0"/>
                <a:cs typeface="Arial" panose="020B0604020202020204" pitchFamily="34" charset="0"/>
                <a:sym typeface="Arial" panose="020B0604020202020204" pitchFamily="34" charset="0"/>
              </a:rPr>
              <a:t>not undermine </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existing relevant legal instruments and frameworks and relevant global, regional and sectoral bodies, such as IMO </a:t>
            </a:r>
          </a:p>
        </p:txBody>
      </p:sp>
    </p:spTree>
    <p:extLst>
      <p:ext uri="{BB962C8B-B14F-4D97-AF65-F5344CB8AC3E}">
        <p14:creationId xmlns:p14="http://schemas.microsoft.com/office/powerpoint/2010/main" val="2404963214"/>
      </p:ext>
    </p:extLst>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829096-2E69-4DC2-B16D-8972A884C2B0}"/>
              </a:ext>
            </a:extLst>
          </p:cNvPr>
          <p:cNvSpPr>
            <a:spLocks noGrp="1"/>
          </p:cNvSpPr>
          <p:nvPr>
            <p:ph idx="1"/>
          </p:nvPr>
        </p:nvSpPr>
        <p:spPr/>
        <p:txBody>
          <a:bodyPr/>
          <a:lstStyle/>
          <a:p>
            <a:r>
              <a:rPr lang="en-US" dirty="0"/>
              <a:t>Area Based Management Tools (ABMTs) relate to the establishment of e.g. marine protected areas (MPAs)</a:t>
            </a:r>
          </a:p>
          <a:p>
            <a:pPr marL="61913" indent="0">
              <a:buNone/>
            </a:pPr>
            <a:endParaRPr lang="en-US" dirty="0"/>
          </a:p>
          <a:p>
            <a:r>
              <a:rPr lang="en-US" dirty="0"/>
              <a:t>May affect areas established by IMO such as PSSAs, Special Areas, routing measures, etc. </a:t>
            </a:r>
          </a:p>
          <a:p>
            <a:endParaRPr lang="en-US" dirty="0"/>
          </a:p>
          <a:p>
            <a:r>
              <a:rPr lang="en-US" dirty="0"/>
              <a:t>It is important to ensure that measures adopted by BBNJ will not conflict or interfere with measures adopted by IMO, as well as internationally established legal framework on navigation rights.</a:t>
            </a:r>
            <a:r>
              <a:rPr lang="en-GB" dirty="0"/>
              <a:t> </a:t>
            </a:r>
          </a:p>
        </p:txBody>
      </p:sp>
      <p:sp>
        <p:nvSpPr>
          <p:cNvPr id="3" name="Title 2">
            <a:extLst>
              <a:ext uri="{FF2B5EF4-FFF2-40B4-BE49-F238E27FC236}">
                <a16:creationId xmlns:a16="http://schemas.microsoft.com/office/drawing/2014/main" id="{5DA2C023-AE7D-4291-9AAA-5F60ACD9BCF0}"/>
              </a:ext>
            </a:extLst>
          </p:cNvPr>
          <p:cNvSpPr>
            <a:spLocks noGrp="1"/>
          </p:cNvSpPr>
          <p:nvPr>
            <p:ph type="title"/>
          </p:nvPr>
        </p:nvSpPr>
        <p:spPr/>
        <p:txBody>
          <a:bodyPr/>
          <a:lstStyle/>
          <a:p>
            <a:r>
              <a:rPr lang="en-US" sz="2400" b="1" dirty="0">
                <a:solidFill>
                  <a:srgbClr val="0070C0"/>
                </a:solidFill>
              </a:rPr>
              <a:t>Summary: Area Based Management Tools under the BBNJ instrument</a:t>
            </a:r>
            <a:endParaRPr lang="en-GB" sz="2400" dirty="0">
              <a:solidFill>
                <a:srgbClr val="0070C0"/>
              </a:solidFill>
            </a:endParaRPr>
          </a:p>
        </p:txBody>
      </p:sp>
    </p:spTree>
    <p:extLst>
      <p:ext uri="{BB962C8B-B14F-4D97-AF65-F5344CB8AC3E}">
        <p14:creationId xmlns:p14="http://schemas.microsoft.com/office/powerpoint/2010/main" val="25391991"/>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CDAC9-8D0C-4DC2-9C19-98FDD27B1D8F}"/>
              </a:ext>
            </a:extLst>
          </p:cNvPr>
          <p:cNvSpPr>
            <a:spLocks noGrp="1"/>
          </p:cNvSpPr>
          <p:nvPr>
            <p:ph idx="1"/>
          </p:nvPr>
        </p:nvSpPr>
        <p:spPr/>
        <p:txBody>
          <a:bodyPr/>
          <a:lstStyle/>
          <a:p>
            <a:r>
              <a:rPr lang="en-GB" sz="2000" dirty="0"/>
              <a:t>Environmental Impact Assessments (EIAs) are not explicitly referenced in IMO’s regulatory framework in a formal sense. However, the process of evaluating the impacts of activities regulated by IMO are embedded in several ways.</a:t>
            </a:r>
          </a:p>
          <a:p>
            <a:endParaRPr lang="en-GB" sz="2000" dirty="0"/>
          </a:p>
          <a:p>
            <a:r>
              <a:rPr lang="en-GB" sz="2000" dirty="0"/>
              <a:t>Discussions at the IGC includes a variety of options for possible EIAs under the new BBNJ treaty</a:t>
            </a:r>
          </a:p>
          <a:p>
            <a:endParaRPr lang="en-GB" sz="2000" dirty="0"/>
          </a:p>
          <a:p>
            <a:r>
              <a:rPr lang="en-US" sz="2000" dirty="0"/>
              <a:t>Possible list of activities which do not require EIA – shipping (?)</a:t>
            </a:r>
          </a:p>
          <a:p>
            <a:pPr marL="627063" lvl="1" indent="0">
              <a:buNone/>
            </a:pPr>
            <a:endParaRPr lang="en-GB" dirty="0"/>
          </a:p>
          <a:p>
            <a:r>
              <a:rPr lang="en-GB" sz="2000" dirty="0"/>
              <a:t>Any new tools developed under the instrument should be complimentary in nature to the existing IMO tools, standards and guidelines, and work in tandem with the existing IMO regime.</a:t>
            </a:r>
          </a:p>
          <a:p>
            <a:endParaRPr lang="en-GB" sz="2000" dirty="0"/>
          </a:p>
          <a:p>
            <a:r>
              <a:rPr lang="en-GB" sz="2000" dirty="0"/>
              <a:t> </a:t>
            </a:r>
          </a:p>
          <a:p>
            <a:pPr lvl="1"/>
            <a:endParaRPr lang="en-GB" dirty="0"/>
          </a:p>
        </p:txBody>
      </p:sp>
      <p:sp>
        <p:nvSpPr>
          <p:cNvPr id="3" name="Title 2">
            <a:extLst>
              <a:ext uri="{FF2B5EF4-FFF2-40B4-BE49-F238E27FC236}">
                <a16:creationId xmlns:a16="http://schemas.microsoft.com/office/drawing/2014/main" id="{7B40744F-D39D-41A4-86D2-D51CF0CA92AB}"/>
              </a:ext>
            </a:extLst>
          </p:cNvPr>
          <p:cNvSpPr>
            <a:spLocks noGrp="1"/>
          </p:cNvSpPr>
          <p:nvPr>
            <p:ph type="title"/>
          </p:nvPr>
        </p:nvSpPr>
        <p:spPr/>
        <p:txBody>
          <a:bodyPr/>
          <a:lstStyle/>
          <a:p>
            <a:r>
              <a:rPr lang="en-US" sz="2400" b="1" dirty="0">
                <a:solidFill>
                  <a:srgbClr val="0070C0"/>
                </a:solidFill>
              </a:rPr>
              <a:t>Environmental Impact Assessments</a:t>
            </a:r>
            <a:endParaRPr lang="en-GB" sz="2400" dirty="0">
              <a:solidFill>
                <a:srgbClr val="0070C0"/>
              </a:solidFill>
            </a:endParaRPr>
          </a:p>
        </p:txBody>
      </p:sp>
    </p:spTree>
    <p:extLst>
      <p:ext uri="{BB962C8B-B14F-4D97-AF65-F5344CB8AC3E}">
        <p14:creationId xmlns:p14="http://schemas.microsoft.com/office/powerpoint/2010/main" val="2074640011"/>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95965">
            <a:alpha val="10196"/>
          </a:srgb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A3946B-B4C8-4870-84A7-341FDCE283A1}"/>
              </a:ext>
            </a:extLst>
          </p:cNvPr>
          <p:cNvSpPr>
            <a:spLocks noGrp="1"/>
          </p:cNvSpPr>
          <p:nvPr>
            <p:ph idx="1"/>
          </p:nvPr>
        </p:nvSpPr>
        <p:spPr/>
        <p:txBody>
          <a:bodyPr/>
          <a:lstStyle/>
          <a:p>
            <a:r>
              <a:rPr lang="en-US" sz="2000" dirty="0"/>
              <a:t>States, directly or through competent international organizations, shall promote cooperation in CB&amp;TMT to assist developing countries in achieving the objectives of the instrument</a:t>
            </a:r>
          </a:p>
          <a:p>
            <a:endParaRPr lang="en-US" sz="2000" dirty="0"/>
          </a:p>
          <a:p>
            <a:r>
              <a:rPr lang="en-US" sz="2000" dirty="0"/>
              <a:t>Promoting technical cooperation constitutes a major part of the IMO’s work, thus IMO should be recognized as one of the competent organizations</a:t>
            </a:r>
            <a:endParaRPr lang="en-GB" sz="2000" dirty="0"/>
          </a:p>
        </p:txBody>
      </p:sp>
      <p:sp>
        <p:nvSpPr>
          <p:cNvPr id="3" name="Title 2">
            <a:extLst>
              <a:ext uri="{FF2B5EF4-FFF2-40B4-BE49-F238E27FC236}">
                <a16:creationId xmlns:a16="http://schemas.microsoft.com/office/drawing/2014/main" id="{314EE04D-A63C-4081-B035-84F893D18765}"/>
              </a:ext>
            </a:extLst>
          </p:cNvPr>
          <p:cNvSpPr>
            <a:spLocks noGrp="1"/>
          </p:cNvSpPr>
          <p:nvPr>
            <p:ph type="title"/>
          </p:nvPr>
        </p:nvSpPr>
        <p:spPr/>
        <p:txBody>
          <a:bodyPr/>
          <a:lstStyle/>
          <a:p>
            <a:r>
              <a:rPr lang="en-US" b="1" dirty="0"/>
              <a:t>Capacity building and the transfer of marine technology</a:t>
            </a:r>
            <a:endParaRPr lang="en-GB" b="1" dirty="0"/>
          </a:p>
        </p:txBody>
      </p:sp>
    </p:spTree>
    <p:extLst>
      <p:ext uri="{BB962C8B-B14F-4D97-AF65-F5344CB8AC3E}">
        <p14:creationId xmlns:p14="http://schemas.microsoft.com/office/powerpoint/2010/main" val="3296197612"/>
      </p:ext>
    </p:extLst>
  </p:cSld>
  <p:clrMapOvr>
    <a:overrideClrMapping bg1="lt1" tx1="dk1" bg2="lt2" tx2="dk2" accent1="accent1" accent2="accent2" accent3="accent3" accent4="accent4" accent5="accent5" accent6="accent6" hlink="hlink" folHlink="folHlink"/>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C411E8-A37C-4A2A-A30B-A80333E1D303}"/>
              </a:ext>
            </a:extLst>
          </p:cNvPr>
          <p:cNvSpPr>
            <a:spLocks noGrp="1"/>
          </p:cNvSpPr>
          <p:nvPr>
            <p:ph idx="1"/>
          </p:nvPr>
        </p:nvSpPr>
        <p:spPr/>
        <p:txBody>
          <a:bodyPr/>
          <a:lstStyle/>
          <a:p>
            <a:pPr>
              <a:lnSpc>
                <a:spcPct val="150000"/>
              </a:lnSpc>
            </a:pPr>
            <a:r>
              <a:rPr lang="en-US" dirty="0">
                <a:solidFill>
                  <a:schemeClr val="tx1"/>
                </a:solidFill>
              </a:rPr>
              <a:t>BBNJ decision making body: Conference of Parties</a:t>
            </a:r>
          </a:p>
          <a:p>
            <a:pPr>
              <a:lnSpc>
                <a:spcPct val="150000"/>
              </a:lnSpc>
            </a:pPr>
            <a:r>
              <a:rPr lang="en-US" dirty="0">
                <a:solidFill>
                  <a:schemeClr val="tx1"/>
                </a:solidFill>
              </a:rPr>
              <a:t>Scientific/technical body (GESAMP)</a:t>
            </a:r>
          </a:p>
          <a:p>
            <a:pPr>
              <a:lnSpc>
                <a:spcPct val="150000"/>
              </a:lnSpc>
            </a:pPr>
            <a:r>
              <a:rPr lang="en-US" dirty="0">
                <a:solidFill>
                  <a:schemeClr val="tx1"/>
                </a:solidFill>
              </a:rPr>
              <a:t>Other subsidiary bodies</a:t>
            </a:r>
          </a:p>
          <a:p>
            <a:r>
              <a:rPr lang="en-US" dirty="0">
                <a:solidFill>
                  <a:schemeClr val="tx1"/>
                </a:solidFill>
              </a:rPr>
              <a:t>Decision making body will be responsible for cooperation and coordination with relevant global, regional and sectoral bodies such as IMO</a:t>
            </a:r>
            <a:endParaRPr lang="en-GB" dirty="0">
              <a:solidFill>
                <a:schemeClr val="tx1"/>
              </a:solidFill>
            </a:endParaRPr>
          </a:p>
        </p:txBody>
      </p:sp>
      <p:sp>
        <p:nvSpPr>
          <p:cNvPr id="3" name="Title 2">
            <a:extLst>
              <a:ext uri="{FF2B5EF4-FFF2-40B4-BE49-F238E27FC236}">
                <a16:creationId xmlns:a16="http://schemas.microsoft.com/office/drawing/2014/main" id="{684E5F00-1775-4445-9E6F-4F9DD44CF462}"/>
              </a:ext>
            </a:extLst>
          </p:cNvPr>
          <p:cNvSpPr>
            <a:spLocks noGrp="1"/>
          </p:cNvSpPr>
          <p:nvPr>
            <p:ph type="title"/>
          </p:nvPr>
        </p:nvSpPr>
        <p:spPr/>
        <p:txBody>
          <a:bodyPr/>
          <a:lstStyle/>
          <a:p>
            <a:r>
              <a:rPr lang="en-US" b="1" dirty="0"/>
              <a:t>Institutional arrangements – decision making body</a:t>
            </a:r>
            <a:endParaRPr lang="en-GB" b="1" dirty="0"/>
          </a:p>
        </p:txBody>
      </p:sp>
    </p:spTree>
    <p:extLst>
      <p:ext uri="{BB962C8B-B14F-4D97-AF65-F5344CB8AC3E}">
        <p14:creationId xmlns:p14="http://schemas.microsoft.com/office/powerpoint/2010/main" val="118149447"/>
      </p:ext>
    </p:extLst>
  </p:cSld>
  <p:clrMapOvr>
    <a:masterClrMapping/>
  </p:clrMapOvr>
  <p:transition spd="slow">
    <p:zoom/>
  </p:transition>
</p:sld>
</file>

<file path=ppt/theme/theme1.xml><?xml version="1.0" encoding="utf-8"?>
<a:theme xmlns:a="http://schemas.openxmlformats.org/drawingml/2006/main" name="IMO Master v.2">
  <a:themeElements>
    <a:clrScheme name="IMO Master 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MO Master v.2">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lnDef>
  </a:objectDefaults>
  <a:extraClrSchemeLst>
    <a:extraClrScheme>
      <a:clrScheme name="IMO Master 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O Master v.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O Master v.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O Master v.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O Master v.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O Master v.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O Master v.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O Master v.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O Master v.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O Master v.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O Master v.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O Master v.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FF00FF"/>
      </a:folHlink>
    </a:clrScheme>
    <a:fontScheme name="Office Theme">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BBE0E3"/>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rgbClr val="BBE0E3"/>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IMO Master 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O OW Document" ma:contentTypeID="0x01010066C161E685339642A308FDE7C0B0786A0600728C43DC65263844904F79ACCED43CFA" ma:contentTypeVersion="17" ma:contentTypeDescription="" ma:contentTypeScope="" ma:versionID="425668831ead337deae8b3a60bee349e">
  <xsd:schema xmlns:xsd="http://www.w3.org/2001/XMLSchema" xmlns:xs="http://www.w3.org/2001/XMLSchema" xmlns:p="http://schemas.microsoft.com/office/2006/metadata/properties" xmlns:ns1="http://schemas.microsoft.com/sharepoint/v3" xmlns:ns2="98fe26f0-1c7a-4e3c-b1ce-54d5981ad926" xmlns:ns3="596885c4-ec36-44a8-bf46-81d7017d24e8" targetNamespace="http://schemas.microsoft.com/office/2006/metadata/properties" ma:root="true" ma:fieldsID="c981bcf5c3e27bfd8e12c4a46000bf3f" ns1:_="" ns2:_="" ns3:_="">
    <xsd:import namespace="http://schemas.microsoft.com/sharepoint/v3"/>
    <xsd:import namespace="98fe26f0-1c7a-4e3c-b1ce-54d5981ad926"/>
    <xsd:import namespace="596885c4-ec36-44a8-bf46-81d7017d24e8"/>
    <xsd:element name="properties">
      <xsd:complexType>
        <xsd:sequence>
          <xsd:element name="documentManagement">
            <xsd:complexType>
              <xsd:all>
                <xsd:element ref="ns2:IMODate" minOccurs="0"/>
                <xsd:element ref="ns2:IMOSummary" minOccurs="0"/>
                <xsd:element ref="ns2:IMOLink" minOccurs="0"/>
                <xsd:element ref="ns1:PublishingRollupImage" minOccurs="0"/>
                <xsd:element ref="ns2:_intranet_ow_DocumentType" minOccurs="0"/>
                <xsd:element ref="ns2:_internet_OW_DocSubject" minOccurs="0"/>
                <xsd:element ref="ns2:_internet_IMODocs_Subject"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RollupImage" ma:index="5" nillable="true" ma:displayName="Rollup Image" ma:description="Rollup Image is a site column created by the Publishing feature. It is used on the Page Content Type as the image for the page shown in content roll-ups such as the Content By Search web part." ma:internalName="PublishingRollupImag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8fe26f0-1c7a-4e3c-b1ce-54d5981ad926" elementFormDefault="qualified">
    <xsd:import namespace="http://schemas.microsoft.com/office/2006/documentManagement/types"/>
    <xsd:import namespace="http://schemas.microsoft.com/office/infopath/2007/PartnerControls"/>
    <xsd:element name="IMODate" ma:index="2" nillable="true" ma:displayName="Date" ma:format="DateOnly" ma:internalName="IMODate" ma:readOnly="false">
      <xsd:simpleType>
        <xsd:restriction base="dms:DateTime"/>
      </xsd:simpleType>
    </xsd:element>
    <xsd:element name="IMOSummary" ma:index="3" nillable="true" ma:displayName="Summary" ma:internalName="IMOSummary" ma:readOnly="false">
      <xsd:simpleType>
        <xsd:restriction base="dms:Note"/>
      </xsd:simpleType>
    </xsd:element>
    <xsd:element name="IMOLink" ma:index="4" nillable="true" ma:displayName="Link" ma:internalName="IMOLink" ma:readOnly="false">
      <xsd:simpleType>
        <xsd:restriction base="dms:Unknown"/>
      </xsd:simpleType>
    </xsd:element>
    <xsd:element name="_intranet_ow_DocumentType" ma:index="12" nillable="true" ma:displayName="Our Work Document Type" ma:format="Dropdown" ma:internalName="_intranet_ow_DocumentType">
      <xsd:simpleType>
        <xsd:restriction base="dms:Choice">
          <xsd:enumeration value="Our Work"/>
          <xsd:enumeration value="Our Work - Financial Statements"/>
          <xsd:enumeration value="OurWork - Internal Oversight and Ethics"/>
          <xsd:enumeration value="Environment"/>
          <xsd:enumeration value="Environment - Special Programmes"/>
          <xsd:enumeration value="Environment - Support to Member States"/>
          <xsd:enumeration value="Environment-Pollution Prevention"/>
          <xsd:enumeration value="Environment-Pollution Prevention-Oil"/>
          <xsd:enumeration value="Environment-Pollution Prevention-Chemical"/>
          <xsd:enumeration value="Environment-Pollution Prevention-Sewage"/>
          <xsd:enumeration value="Environment-Pollution Prevention-Garbage"/>
          <xsd:enumeration value="Environment-Pollution Prevention-AirGhG"/>
          <xsd:enumeration value="ERO"/>
          <xsd:enumeration value="ERO-Awards and Recognitions"/>
          <xsd:enumeration value="ERO-Events"/>
          <xsd:enumeration value="ERO-Internships and Externships"/>
          <xsd:enumeration value="ERO-Maritime Ambassador"/>
          <xsd:enumeration value="ERO-Memberships"/>
          <xsd:enumeration value="ERO-Observer Organizations"/>
          <xsd:enumeration value="ERO-Protocol"/>
          <xsd:enumeration value="ERO-World Maritime Day"/>
          <xsd:enumeration value="Pollution Prevention"/>
          <xsd:enumeration value="Pollution Preparedness and Response"/>
          <xsd:enumeration value="Ballast Water Management"/>
          <xsd:enumeration value="Biofouling"/>
          <xsd:enumeration value="Anti-fouling systems"/>
          <xsd:enumeration value="IIIS"/>
          <xsd:enumeration value="IIIS-Casualty"/>
          <xsd:enumeration value="IIIS-Casualty-Lessons Learned English"/>
          <xsd:enumeration value="IIIS-Casualty-Lessons Learned French"/>
          <xsd:enumeration value="IIIS-Casualty-Lessons Learned Spanish"/>
          <xsd:enumeration value="IIIS-Casualty-Lessons Learned Incidents"/>
          <xsd:enumeration value="Ship Recycling"/>
          <xsd:enumeration value="Port Reception Facilities"/>
          <xsd:enumeration value="Special Areas under MARPOL"/>
          <xsd:enumeration value="Particularly Sensitive Sea Areas"/>
          <xsd:enumeration value="London Convention and Protocol"/>
          <xsd:enumeration value="Environment-LCLP-TC"/>
          <xsd:enumeration value="Environment-LCLP-EmergingIssues"/>
          <xsd:enumeration value="Environment-LCLP-ScienceDay"/>
          <xsd:enumeration value="Environment-LCLP-Reporting"/>
          <xsd:enumeration value="Environment-LCLP-Publications"/>
          <xsd:enumeration value="Environment-LCLP-NewAndEmergingIssues"/>
          <xsd:enumeration value="GESAMP"/>
          <xsd:enumeration value="Technical Assistance"/>
          <xsd:enumeration value="Cargoes"/>
          <xsd:enumeration value="Cargoes-CargoSecuring"/>
          <xsd:enumeration value="Cargoes-CargoesInBulk"/>
          <xsd:enumeration value="Cargoes-Containers"/>
          <xsd:enumeration value="Cargoes-DangerousGoods"/>
          <xsd:enumeration value="Fire Protection"/>
          <xsd:enumeration value="Fire Protection and Life Saving Appliances"/>
          <xsd:enumeration value="Human Element"/>
          <xsd:enumeration value="HE - VisionPrinciplesGoals"/>
          <xsd:enumeration value="HE - TrainingCertification"/>
          <xsd:enumeration value="HE - Go To Sea"/>
          <xsd:enumeration value="HE - ConventionsCodesGuidelines"/>
          <xsd:enumeration value="HE - Safety Management"/>
          <xsd:enumeration value="HE - Safety Culture"/>
          <xsd:enumeration value="Implementation"/>
          <xsd:enumeration value="Legal"/>
          <xsd:enumeration value="Legal - HNS Convention"/>
          <xsd:enumeration value="Legal - Joint IMO/ILO Work"/>
          <xsd:enumeration value="Legal - IMLIWMUSYMPOSIUM"/>
          <xsd:enumeration value="Navigation"/>
          <xsd:enumeration value="Partnerships and Projects"/>
          <xsd:enumeration value="Partnerships and Projects-Ship Recycling"/>
          <xsd:enumeration value="Radio Communications"/>
          <xsd:enumeration value="Radio Communications-Search and Rescue"/>
          <xsd:enumeration value="Safety"/>
          <xsd:enumeration value="Safety Regulations"/>
          <xsd:enumeration value="Safety Topics"/>
          <xsd:enumeration value="Safety Fishing Vessels"/>
          <xsd:enumeration value="Ship Design"/>
          <xsd:enumeration value="Stability Subdivision"/>
          <xsd:enumeration value="Facilitation"/>
          <xsd:enumeration value="Facilitation-Electronic Business"/>
          <xsd:enumeration value="Facilitation-FAL Convention"/>
          <xsd:enumeration value="Facilitation-FAL Events"/>
          <xsd:enumeration value="Facilitation-FAL Forms &amp; Certificates"/>
          <xsd:enumeration value="Facilitation-FAL Guidance"/>
          <xsd:enumeration value="Facilitation-FAQ"/>
          <xsd:enumeration value="Facilitation-Illcit Wildlife Trade"/>
          <xsd:enumeration value="Facilitation-ILO Code"/>
          <xsd:enumeration value="Facilitation-Latest Developments"/>
          <xsd:enumeration value="Facilitation-Stowaways"/>
          <xsd:enumeration value="Facilitation-Unsafe mixed migration by sea"/>
          <xsd:enumeration value="Assistance &amp; Training"/>
          <xsd:enumeration value="Djibouti Code of Conduct"/>
          <xsd:enumeration value="Piracy"/>
          <xsd:enumeration value="Documents"/>
          <xsd:enumeration value="West and Central Africa"/>
          <xsd:enumeration value="Guide Maritime Security"/>
          <xsd:enumeration value="Security-Guidance"/>
          <xsd:enumeration value="Piracy-Guidance"/>
          <xsd:enumeration value="Piracy-Reports"/>
          <xsd:enumeration value="Security"/>
          <xsd:enumeration value="security-Instruments"/>
          <xsd:enumeration value="TC-Africa"/>
          <xsd:enumeration value="TC-Asia &amp; Pacific"/>
          <xsd:enumeration value="TC-Director's Office"/>
          <xsd:enumeration value="TC-GMTI"/>
          <xsd:enumeration value="TC-Latin America &amp; Caribbean"/>
          <xsd:enumeration value="TC-PMMTP"/>
          <xsd:enumeration value="TC-WAEE"/>
        </xsd:restriction>
      </xsd:simpleType>
    </xsd:element>
    <xsd:element name="_internet_OW_DocSubject" ma:index="13" nillable="true" ma:displayName="OW Document Subject Matter" ma:format="Dropdown" ma:internalName="_internet_OW_DocSubject">
      <xsd:simpleType>
        <xsd:restriction base="dms:Choice">
          <xsd:enumeration value="envigation"/>
          <xsd:enumeration value="LRIT"/>
          <xsd:enumeration value="MAS"/>
          <xsd:enumeration value="Ship Routing"/>
          <xsd:enumeration value="OurWork-Financial Statements"/>
          <xsd:enumeration value="OurWork-Financial StatementsSummary"/>
          <xsd:enumeration value="OurWork-Internal Oversight and Ethics"/>
        </xsd:restriction>
      </xsd:simpleType>
    </xsd:element>
    <xsd:element name="_internet_IMODocs_Subject" ma:index="14" nillable="true" ma:displayName="IMODocs OW Subject" ma:internalName="_internet_IMODocs_Subjec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6885c4-ec36-44a8-bf46-81d7017d24e8" elementFormDefault="qualified">
    <xsd:import namespace="http://schemas.microsoft.com/office/2006/documentManagement/types"/>
    <xsd:import namespace="http://schemas.microsoft.com/office/infopath/2007/PartnerControls"/>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OSummary xmlns="98fe26f0-1c7a-4e3c-b1ce-54d5981ad926" xsi:nil="true"/>
    <_internet_IMODocs_Subject xmlns="98fe26f0-1c7a-4e3c-b1ce-54d5981ad926" xsi:nil="true"/>
    <IMODate xmlns="98fe26f0-1c7a-4e3c-b1ce-54d5981ad926" xsi:nil="true"/>
    <PublishingRollupImage xmlns="http://schemas.microsoft.com/sharepoint/v3" xsi:nil="true"/>
    <IMOLink xmlns="98fe26f0-1c7a-4e3c-b1ce-54d5981ad926" xsi:nil="true"/>
    <_internet_OW_DocSubject xmlns="98fe26f0-1c7a-4e3c-b1ce-54d5981ad926" xsi:nil="true"/>
    <_intranet_ow_DocumentType xmlns="98fe26f0-1c7a-4e3c-b1ce-54d5981ad926">Legal</_intranet_ow_DocumentType>
  </documentManagement>
</p:properties>
</file>

<file path=customXml/itemProps1.xml><?xml version="1.0" encoding="utf-8"?>
<ds:datastoreItem xmlns:ds="http://schemas.openxmlformats.org/officeDocument/2006/customXml" ds:itemID="{3B2CB547-935D-4E88-A0BF-2EA4AA9641EF}"/>
</file>

<file path=customXml/itemProps2.xml><?xml version="1.0" encoding="utf-8"?>
<ds:datastoreItem xmlns:ds="http://schemas.openxmlformats.org/officeDocument/2006/customXml" ds:itemID="{8C42BDCA-8CAA-40AF-9A8A-31772783D041}"/>
</file>

<file path=customXml/itemProps3.xml><?xml version="1.0" encoding="utf-8"?>
<ds:datastoreItem xmlns:ds="http://schemas.openxmlformats.org/officeDocument/2006/customXml" ds:itemID="{F9959B15-752E-439E-A37A-F51D957AEA02}"/>
</file>

<file path=docProps/app.xml><?xml version="1.0" encoding="utf-8"?>
<Properties xmlns="http://schemas.openxmlformats.org/officeDocument/2006/extended-properties" xmlns:vt="http://schemas.openxmlformats.org/officeDocument/2006/docPropsVTypes">
  <Template/>
  <TotalTime>13644</TotalTime>
  <Pages>22</Pages>
  <Words>1185</Words>
  <Application>Microsoft Office PowerPoint</Application>
  <PresentationFormat>On-screen Show (4:3)</PresentationFormat>
  <Paragraphs>124</Paragraphs>
  <Slides>18</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Arial Black</vt:lpstr>
      <vt:lpstr>Courier New</vt:lpstr>
      <vt:lpstr>Helvetica</vt:lpstr>
      <vt:lpstr>Tahoma</vt:lpstr>
      <vt:lpstr>Times New Roman</vt:lpstr>
      <vt:lpstr>IMO Master v.2</vt:lpstr>
      <vt:lpstr>2_Office Theme</vt:lpstr>
      <vt:lpstr>Update on the legally binding instrument under UNCLOS on the conservation and sustainable use of marine biological diversity of areas beyond national jurisdiction (BBNJ)</vt:lpstr>
      <vt:lpstr>Background – Why a BBNJ treaty?</vt:lpstr>
      <vt:lpstr>Background, continued</vt:lpstr>
      <vt:lpstr>Background, continued </vt:lpstr>
      <vt:lpstr>Current state of discussions following IGC-3</vt:lpstr>
      <vt:lpstr>Summary: Area Based Management Tools under the BBNJ instrument</vt:lpstr>
      <vt:lpstr>Environmental Impact Assessments</vt:lpstr>
      <vt:lpstr>Capacity building and the transfer of marine technology</vt:lpstr>
      <vt:lpstr>Institutional arrangements – decision making body</vt:lpstr>
      <vt:lpstr>Institutional arrangements - Secretariat</vt:lpstr>
      <vt:lpstr>Treaty law</vt:lpstr>
      <vt:lpstr>IMO Secretariat approach to the IGC</vt:lpstr>
      <vt:lpstr>Next steps</vt:lpstr>
      <vt:lpstr>PowerPoint Presentation</vt:lpstr>
      <vt:lpstr>Considerations for IMO Member States</vt:lpstr>
      <vt:lpstr>Considerations for IMO Member States</vt:lpstr>
      <vt:lpstr>What happens next?</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Transportation of chemicals at sea</dc:title>
  <dc:creator>Mark Combe</dc:creator>
  <cp:lastModifiedBy>Karine Langlois</cp:lastModifiedBy>
  <cp:revision>609</cp:revision>
  <cp:lastPrinted>1999-04-12T12:53:02Z</cp:lastPrinted>
  <dcterms:created xsi:type="dcterms:W3CDTF">2012-12-14T17:11:54Z</dcterms:created>
  <dcterms:modified xsi:type="dcterms:W3CDTF">2019-12-06T14:47:50Z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0x01010066C161E685339642A308FDE7C0B0786A0600728C43DC65263844904F79ACCED43CFA</vt:lpwstr>
  </property>
</Properties>
</file>